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60" r:id="rId3"/>
    <p:sldId id="258"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59" r:id="rId22"/>
    <p:sldId id="280" r:id="rId23"/>
    <p:sldId id="281" r:id="rId24"/>
    <p:sldId id="282" r:id="rId25"/>
    <p:sldId id="283" r:id="rId26"/>
    <p:sldId id="284" r:id="rId27"/>
    <p:sldId id="285" r:id="rId28"/>
    <p:sldId id="286" r:id="rId29"/>
    <p:sldId id="287" r:id="rId30"/>
    <p:sldId id="288" r:id="rId31"/>
  </p:sldIdLst>
  <p:sldSz cx="12192000" cy="6858000"/>
  <p:notesSz cx="6858000" cy="9144000"/>
  <p:embeddedFontLst>
    <p:embeddedFont>
      <p:font typeface="Bierstadt" panose="020B0004020202020204" pitchFamily="34" charset="0"/>
      <p:regular r:id="rId33"/>
      <p:bold r:id="rId34"/>
      <p:italic r:id="rId35"/>
      <p:boldItalic r:id="rId36"/>
    </p:embeddedFont>
    <p:embeddedFont>
      <p:font typeface="Garamond" panose="02020404030301010803" pitchFamily="18" charset="0"/>
      <p:regular r:id="rId37"/>
      <p:bold r:id="rId38"/>
      <p:italic r:id="rId39"/>
      <p:boldItalic r:id="rId40"/>
    </p:embeddedFont>
    <p:embeddedFont>
      <p:font typeface="Open Sans" panose="020B0606030504020204" pitchFamily="34" charset="0"/>
      <p:regular r:id="rId41"/>
      <p:bold r:id="rId42"/>
      <p:italic r:id="rId43"/>
      <p:boldItalic r:id="rId44"/>
    </p:embeddedFont>
    <p:embeddedFont>
      <p:font typeface="Plus Jakarta Sans" panose="020B0604020202020204" charset="0"/>
      <p:regular r:id="rId40"/>
      <p:bold r:id="rId40"/>
      <p:italic r:id="rId40"/>
      <p:boldItalic r:id="rId40"/>
    </p:embeddedFont>
    <p:embeddedFont>
      <p:font typeface="Proxima Nova" panose="020B0604020202020204" charset="0"/>
      <p:regular r:id="rId40"/>
      <p:bold r:id="rId40"/>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jT9NkRw8p+DCI+vbm+tUA9ZOHKI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BCFA251-AFC5-4FF3-BD40-22BA72B3C726}">
  <a:tblStyle styleId="{FBCFA251-AFC5-4FF3-BD40-22BA72B3C726}"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8" autoAdjust="0"/>
    <p:restoredTop sz="94660"/>
  </p:normalViewPr>
  <p:slideViewPr>
    <p:cSldViewPr snapToGrid="0">
      <p:cViewPr varScale="1">
        <p:scale>
          <a:sx n="111" d="100"/>
          <a:sy n="111" d="100"/>
        </p:scale>
        <p:origin x="4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8"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9.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7" Type="http://schemas.openxmlformats.org/officeDocument/2006/relationships/hyperlink" Target="https://www.pexels.com/photo/the-thinker-statue-in-rodin-museum-france-6486112/?utm_content=attributionCopyText&amp;utm_medium=referral&amp;utm_source=pexels"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pexels.com/@charldurand?utm_content=attributionCopyText&amp;utm_medium=referral&amp;utm_source=pexels" TargetMode="External"/><Relationship Id="rId5" Type="http://schemas.openxmlformats.org/officeDocument/2006/relationships/hyperlink" Target="https://www.pexels.com/photo/person-pointing-numeric-print-1342460/?utm_content=attributionCopyText&amp;utm_medium=referral&amp;utm_source=pexels" TargetMode="External"/><Relationship Id="rId4" Type="http://schemas.openxmlformats.org/officeDocument/2006/relationships/hyperlink" Target="https://www.pexels.com/@ihasdslr?utm_content=attributionCopyText&amp;utm_medium=referral&amp;utm_source=pexels"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ixabay.com/users/mfkarabulut-28554284/?utm_source=link-attribution&amp;utm_medium=referral&amp;utm_campaign=image&amp;utm_content=7313808"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7313808"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en.wikipedia.org/wiki/Neil_Harbisson#cite_note-19" TargetMode="External"/><Relationship Id="rId3" Type="http://schemas.openxmlformats.org/officeDocument/2006/relationships/hyperlink" Target="https://en.wikipedia.org/wiki/Matar%C3%B3" TargetMode="External"/><Relationship Id="rId7" Type="http://schemas.openxmlformats.org/officeDocument/2006/relationships/hyperlink" Target="https://en.wikipedia.org/wiki/Cyborg_antenna"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en.wikipedia.org/wiki/Trans-species_psychology" TargetMode="External"/><Relationship Id="rId5" Type="http://schemas.openxmlformats.org/officeDocument/2006/relationships/hyperlink" Target="https://en.wikipedia.org/wiki/Cyborg_art" TargetMode="External"/><Relationship Id="rId4" Type="http://schemas.openxmlformats.org/officeDocument/2006/relationships/hyperlink" Target="https://en.wikipedia.org/wiki/Neil_Harbisson#cite_note-18"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exels.com/@mart-production?utm_content=attributionCopyText&amp;utm_medium=referral&amp;utm_source=pexel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pexels.com/photo/technology-computer-head-health-7089020/?utm_content=attributionCopyText&amp;utm_medium=referral&amp;utm_source=pexel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exels.com/@tanya-gorelova-2199357?utm_content=attributionCopyText&amp;utm_medium=referral&amp;utm_source=pexel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pixabay.com/?utm_source=link-attribution&amp;utm_medium=referral&amp;utm_campaign=image&amp;utm_content=5306040" TargetMode="External"/><Relationship Id="rId5" Type="http://schemas.openxmlformats.org/officeDocument/2006/relationships/hyperlink" Target="https://pixabay.com/users/shafin_protic-16278454/?utm_source=link-attribution&amp;utm_medium=referral&amp;utm_campaign=image&amp;utm_content=5306040" TargetMode="External"/><Relationship Id="rId4" Type="http://schemas.openxmlformats.org/officeDocument/2006/relationships/hyperlink" Target="https://www.pexels.com/photo/lightning-strike-on-forest-during-night-time-3933949/?utm_content=attributionCopyText&amp;utm_medium=referral&amp;utm_source=pexel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sz="1800">
                <a:latin typeface="Arial"/>
                <a:ea typeface="Arial"/>
                <a:cs typeface="Arial"/>
                <a:sym typeface="Arial"/>
              </a:rPr>
              <a:t>Licensed by the University of Toronto Embedded Ethics Education Initiative, Lindsey Shorser, Jonathan Calver and Paul Gries under the Attribution-NonCommercial-ShareAlike 4.0 International license. To view a copy of this license, visit </a:t>
            </a:r>
            <a:r>
              <a:rPr lang="en-CA" sz="180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https://creativecommons.org/licenses/by-nc-sa/4.0/</a:t>
            </a:r>
            <a:r>
              <a:rPr lang="en-CA" sz="1800">
                <a:latin typeface="Arial"/>
                <a:ea typeface="Arial"/>
                <a:cs typeface="Arial"/>
                <a:sym typeface="Arial"/>
              </a:rPr>
              <a:t>.</a:t>
            </a:r>
            <a:endParaRPr sz="18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800">
              <a:solidFill>
                <a:srgbClr val="333333"/>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CA" b="0" i="0">
                <a:solidFill>
                  <a:srgbClr val="1A1A1A"/>
                </a:solidFill>
                <a:latin typeface="Arial"/>
                <a:ea typeface="Arial"/>
                <a:cs typeface="Arial"/>
                <a:sym typeface="Arial"/>
              </a:rPr>
              <a:t>Photo by </a:t>
            </a:r>
            <a:r>
              <a:rPr lang="en-CA" b="1" i="0" u="sng" strike="noStrike">
                <a:solidFill>
                  <a:srgbClr val="1A1A1A"/>
                </a:solidFill>
                <a:latin typeface="Arial"/>
                <a:ea typeface="Arial"/>
                <a:cs typeface="Arial"/>
                <a:sym typeface="Arial"/>
                <a:hlinkClick r:id="rId4">
                  <a:extLst>
                    <a:ext uri="{A12FA001-AC4F-418D-AE19-62706E023703}">
                      <ahyp:hlinkClr xmlns:ahyp="http://schemas.microsoft.com/office/drawing/2018/hyperlinkcolor" val="tx"/>
                    </a:ext>
                  </a:extLst>
                </a:hlinkClick>
              </a:rPr>
              <a:t>Vitaly Vlasov</a:t>
            </a:r>
            <a:r>
              <a:rPr lang="en-CA" b="0" i="0">
                <a:solidFill>
                  <a:srgbClr val="1A1A1A"/>
                </a:solidFill>
                <a:latin typeface="Arial"/>
                <a:ea typeface="Arial"/>
                <a:cs typeface="Arial"/>
                <a:sym typeface="Arial"/>
              </a:rPr>
              <a:t> from </a:t>
            </a:r>
            <a:r>
              <a:rPr lang="en-CA" b="1" i="0" u="sng" strike="noStrike">
                <a:solidFill>
                  <a:srgbClr val="1A1A1A"/>
                </a:solidFill>
                <a:latin typeface="Arial"/>
                <a:ea typeface="Arial"/>
                <a:cs typeface="Arial"/>
                <a:sym typeface="Arial"/>
                <a:hlinkClick r:id="rId5">
                  <a:extLst>
                    <a:ext uri="{A12FA001-AC4F-418D-AE19-62706E023703}">
                      <ahyp:hlinkClr xmlns:ahyp="http://schemas.microsoft.com/office/drawing/2018/hyperlinkcolor" val="tx"/>
                    </a:ext>
                  </a:extLst>
                </a:hlinkClick>
              </a:rPr>
              <a:t>Pexels</a:t>
            </a:r>
            <a:r>
              <a:rPr lang="en-CA" b="1" i="0" u="none" strike="noStrike">
                <a:solidFill>
                  <a:srgbClr val="1A1A1A"/>
                </a:solidFill>
                <a:latin typeface="Arial"/>
                <a:ea typeface="Arial"/>
                <a:cs typeface="Arial"/>
                <a:sym typeface="Arial"/>
              </a:rPr>
              <a:t> (https://www.pexels.com/photo/person-pointing-numeric-print-1342460/)</a:t>
            </a:r>
            <a:endParaRPr/>
          </a:p>
          <a:p>
            <a:pPr marL="0" marR="0" lvl="0" indent="0" algn="l" rtl="0">
              <a:lnSpc>
                <a:spcPct val="100000"/>
              </a:lnSpc>
              <a:spcBef>
                <a:spcPts val="0"/>
              </a:spcBef>
              <a:spcAft>
                <a:spcPts val="0"/>
              </a:spcAft>
              <a:buClr>
                <a:schemeClr val="dk1"/>
              </a:buClr>
              <a:buSzPts val="1200"/>
              <a:buFont typeface="Calibri"/>
              <a:buNone/>
            </a:pPr>
            <a:r>
              <a:rPr lang="en-CA" b="0" i="0">
                <a:solidFill>
                  <a:srgbClr val="1A1A1A"/>
                </a:solidFill>
                <a:latin typeface="Arial"/>
                <a:ea typeface="Arial"/>
                <a:cs typeface="Arial"/>
                <a:sym typeface="Arial"/>
              </a:rPr>
              <a:t>Photo by </a:t>
            </a:r>
            <a:r>
              <a:rPr lang="en-CA" b="1" i="0" u="sng" strike="noStrike">
                <a:solidFill>
                  <a:srgbClr val="1A1A1A"/>
                </a:solidFill>
                <a:latin typeface="Arial"/>
                <a:ea typeface="Arial"/>
                <a:cs typeface="Arial"/>
                <a:sym typeface="Arial"/>
                <a:hlinkClick r:id="rId6">
                  <a:extLst>
                    <a:ext uri="{A12FA001-AC4F-418D-AE19-62706E023703}">
                      <ahyp:hlinkClr xmlns:ahyp="http://schemas.microsoft.com/office/drawing/2018/hyperlinkcolor" val="tx"/>
                    </a:ext>
                  </a:extLst>
                </a:hlinkClick>
              </a:rPr>
              <a:t>Charl Durand</a:t>
            </a:r>
            <a:r>
              <a:rPr lang="en-CA" b="0" i="0">
                <a:solidFill>
                  <a:srgbClr val="1A1A1A"/>
                </a:solidFill>
                <a:latin typeface="Arial"/>
                <a:ea typeface="Arial"/>
                <a:cs typeface="Arial"/>
                <a:sym typeface="Arial"/>
              </a:rPr>
              <a:t> from </a:t>
            </a:r>
            <a:r>
              <a:rPr lang="en-CA" b="1" i="0" u="sng" strike="noStrike">
                <a:solidFill>
                  <a:srgbClr val="1A1A1A"/>
                </a:solidFill>
                <a:latin typeface="Arial"/>
                <a:ea typeface="Arial"/>
                <a:cs typeface="Arial"/>
                <a:sym typeface="Arial"/>
                <a:hlinkClick r:id="rId7">
                  <a:extLst>
                    <a:ext uri="{A12FA001-AC4F-418D-AE19-62706E023703}">
                      <ahyp:hlinkClr xmlns:ahyp="http://schemas.microsoft.com/office/drawing/2018/hyperlinkcolor" val="tx"/>
                    </a:ext>
                  </a:extLst>
                </a:hlinkClick>
              </a:rPr>
              <a:t>Pexels</a:t>
            </a:r>
            <a:r>
              <a:rPr lang="en-CA" b="1" i="0" u="none" strike="noStrike">
                <a:solidFill>
                  <a:srgbClr val="1A1A1A"/>
                </a:solidFill>
                <a:latin typeface="Arial"/>
                <a:ea typeface="Arial"/>
                <a:cs typeface="Arial"/>
                <a:sym typeface="Arial"/>
              </a:rPr>
              <a:t> (https://www.pexels.com/photo/the-thinker-statue-in-rodin-museum-france-6486112/)</a:t>
            </a:r>
            <a:endParaRPr/>
          </a:p>
        </p:txBody>
      </p:sp>
      <p:sp>
        <p:nvSpPr>
          <p:cNvPr id="63" name="Google Shape;6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CA"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CA" b="0" i="0">
                <a:solidFill>
                  <a:srgbClr val="191B26"/>
                </a:solidFill>
                <a:latin typeface="Open Sans"/>
                <a:ea typeface="Open Sans"/>
                <a:cs typeface="Open Sans"/>
                <a:sym typeface="Open Sans"/>
              </a:rPr>
              <a:t>Image by </a:t>
            </a:r>
            <a:r>
              <a:rPr lang="en-CA" b="0" i="0" u="sng">
                <a:solidFill>
                  <a:srgbClr val="191B26"/>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mfkarabulut</a:t>
            </a:r>
            <a:r>
              <a:rPr lang="en-CA" b="0" i="0">
                <a:solidFill>
                  <a:srgbClr val="191B26"/>
                </a:solidFill>
                <a:latin typeface="Open Sans"/>
                <a:ea typeface="Open Sans"/>
                <a:cs typeface="Open Sans"/>
                <a:sym typeface="Open Sans"/>
              </a:rPr>
              <a:t> from </a:t>
            </a:r>
            <a:r>
              <a:rPr lang="en-CA" b="0" i="0" u="sng">
                <a:solidFill>
                  <a:srgbClr val="191B26"/>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Pixabay</a:t>
            </a:r>
            <a:r>
              <a:rPr lang="en-CA" b="0" i="0">
                <a:solidFill>
                  <a:srgbClr val="191B26"/>
                </a:solidFill>
                <a:latin typeface="Open Sans"/>
                <a:ea typeface="Open Sans"/>
                <a:cs typeface="Open Sans"/>
                <a:sym typeface="Open Sans"/>
              </a:rPr>
              <a:t> </a:t>
            </a:r>
            <a:endParaRPr/>
          </a:p>
          <a:p>
            <a:pPr marL="0" lvl="0" indent="0" algn="l" rtl="0">
              <a:lnSpc>
                <a:spcPct val="100000"/>
              </a:lnSpc>
              <a:spcBef>
                <a:spcPts val="0"/>
              </a:spcBef>
              <a:spcAft>
                <a:spcPts val="0"/>
              </a:spcAft>
              <a:buSzPts val="1400"/>
              <a:buNone/>
            </a:pPr>
            <a:endParaRPr/>
          </a:p>
        </p:txBody>
      </p:sp>
      <p:sp>
        <p:nvSpPr>
          <p:cNvPr id="168" name="Google Shape;168;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CA" b="1" i="0">
                <a:solidFill>
                  <a:srgbClr val="000000"/>
                </a:solidFill>
                <a:latin typeface="Plus Jakarta Sans"/>
                <a:ea typeface="Plus Jakarta Sans"/>
                <a:cs typeface="Plus Jakarta Sans"/>
                <a:sym typeface="Plus Jakarta Sans"/>
              </a:rPr>
              <a:t>Image source:</a:t>
            </a:r>
            <a:r>
              <a:rPr lang="en-CA" b="0" i="0">
                <a:solidFill>
                  <a:srgbClr val="000000"/>
                </a:solidFill>
                <a:latin typeface="Plus Jakarta Sans"/>
                <a:ea typeface="Plus Jakarta Sans"/>
                <a:cs typeface="Plus Jakarta Sans"/>
                <a:sym typeface="Plus Jakarta Sans"/>
              </a:rPr>
              <a:t> Guduru Ajay bhargav: https://www.pexels.com/photo/orange-fire-948270/</a:t>
            </a:r>
            <a:endParaRPr/>
          </a:p>
          <a:p>
            <a:pPr marL="0" lvl="0" indent="0" algn="l" rtl="0">
              <a:lnSpc>
                <a:spcPct val="100000"/>
              </a:lnSpc>
              <a:spcBef>
                <a:spcPts val="0"/>
              </a:spcBef>
              <a:spcAft>
                <a:spcPts val="0"/>
              </a:spcAft>
              <a:buSzPts val="1400"/>
              <a:buNone/>
            </a:pPr>
            <a:endParaRPr/>
          </a:p>
        </p:txBody>
      </p:sp>
      <p:sp>
        <p:nvSpPr>
          <p:cNvPr id="176" name="Google Shape;176;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184" name="Google Shape;18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b="0" i="0">
                <a:solidFill>
                  <a:srgbClr val="000000"/>
                </a:solidFill>
                <a:latin typeface="Plus Jakarta Sans"/>
                <a:ea typeface="Plus Jakarta Sans"/>
                <a:cs typeface="Plus Jakarta Sans"/>
                <a:sym typeface="Plus Jakarta Sans"/>
              </a:rPr>
              <a:t>Image source: Lum3n: https://www.pexels.com/photo/close-up-of-hand-holding-pencil-over-white-background-316466/</a:t>
            </a:r>
            <a:endParaRPr/>
          </a:p>
        </p:txBody>
      </p:sp>
      <p:sp>
        <p:nvSpPr>
          <p:cNvPr id="207" name="Google Shape;20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CA" b="0" i="0">
                <a:solidFill>
                  <a:srgbClr val="000000"/>
                </a:solidFill>
                <a:latin typeface="Plus Jakarta Sans"/>
                <a:ea typeface="Plus Jakarta Sans"/>
                <a:cs typeface="Plus Jakarta Sans"/>
                <a:sym typeface="Plus Jakarta Sans"/>
              </a:rPr>
              <a:t>Image source: https://en.wikipedia.org/wiki/Neil_Harbisson#/media/File:World's_First_Cyborg.jpg</a:t>
            </a:r>
            <a:endParaRPr/>
          </a:p>
          <a:p>
            <a:pPr marL="0" marR="0" lvl="0" indent="0" algn="l" rtl="0">
              <a:lnSpc>
                <a:spcPct val="100000"/>
              </a:lnSpc>
              <a:spcBef>
                <a:spcPts val="0"/>
              </a:spcBef>
              <a:spcAft>
                <a:spcPts val="0"/>
              </a:spcAft>
              <a:buClr>
                <a:srgbClr val="000000"/>
              </a:buClr>
              <a:buSzPts val="1400"/>
              <a:buFont typeface="Arial"/>
              <a:buNone/>
            </a:pPr>
            <a:r>
              <a:rPr lang="en-CA" b="1" i="0">
                <a:solidFill>
                  <a:srgbClr val="202122"/>
                </a:solidFill>
                <a:latin typeface="Arial"/>
                <a:ea typeface="Arial"/>
                <a:cs typeface="Arial"/>
                <a:sym typeface="Arial"/>
              </a:rPr>
              <a:t>Neil Harbisson</a:t>
            </a:r>
            <a:r>
              <a:rPr lang="en-CA" b="0" i="0">
                <a:solidFill>
                  <a:srgbClr val="202122"/>
                </a:solidFill>
                <a:latin typeface="Arial"/>
                <a:ea typeface="Arial"/>
                <a:cs typeface="Arial"/>
                <a:sym typeface="Arial"/>
              </a:rPr>
              <a:t> (</a:t>
            </a:r>
            <a:r>
              <a:rPr lang="en-CA" b="0" i="0" u="sng" strike="noStrike">
                <a:solidFill>
                  <a:srgbClr val="0645AD"/>
                </a:solidFill>
                <a:latin typeface="Arial"/>
                <a:ea typeface="Arial"/>
                <a:cs typeface="Arial"/>
                <a:sym typeface="Arial"/>
                <a:hlinkClick r:id="rId3">
                  <a:extLst>
                    <a:ext uri="{A12FA001-AC4F-418D-AE19-62706E023703}">
                      <ahyp:hlinkClr xmlns:ahyp="http://schemas.microsoft.com/office/drawing/2018/hyperlinkcolor" val="tx"/>
                    </a:ext>
                  </a:extLst>
                </a:hlinkClick>
              </a:rPr>
              <a:t>Mataró</a:t>
            </a:r>
            <a:r>
              <a:rPr lang="en-CA" b="0" i="0">
                <a:solidFill>
                  <a:srgbClr val="202122"/>
                </a:solidFill>
                <a:latin typeface="Arial"/>
                <a:ea typeface="Arial"/>
                <a:cs typeface="Arial"/>
                <a:sym typeface="Arial"/>
              </a:rPr>
              <a:t>, 27 July 1984) is a Catalan-born British-Irish-American</a:t>
            </a:r>
            <a:r>
              <a:rPr lang="en-CA" b="0" i="0" u="sng" strike="noStrike" baseline="30000">
                <a:solidFill>
                  <a:srgbClr val="0645AD"/>
                </a:solidFill>
                <a:latin typeface="Arial"/>
                <a:ea typeface="Arial"/>
                <a:cs typeface="Arial"/>
                <a:sym typeface="Arial"/>
                <a:hlinkClick r:id="rId4">
                  <a:extLst>
                    <a:ext uri="{A12FA001-AC4F-418D-AE19-62706E023703}">
                      <ahyp:hlinkClr xmlns:ahyp="http://schemas.microsoft.com/office/drawing/2018/hyperlinkcolor" val="tx"/>
                    </a:ext>
                  </a:extLst>
                </a:hlinkClick>
              </a:rPr>
              <a:t>[18]</a:t>
            </a:r>
            <a:r>
              <a:rPr lang="en-CA" b="0" i="0">
                <a:solidFill>
                  <a:srgbClr val="202122"/>
                </a:solidFill>
                <a:latin typeface="Arial"/>
                <a:ea typeface="Arial"/>
                <a:cs typeface="Arial"/>
                <a:sym typeface="Arial"/>
              </a:rPr>
              <a:t> </a:t>
            </a:r>
            <a:r>
              <a:rPr lang="en-CA" b="0" i="0" u="sng" strike="noStrike">
                <a:solidFill>
                  <a:srgbClr val="0645AD"/>
                </a:solidFill>
                <a:latin typeface="Arial"/>
                <a:ea typeface="Arial"/>
                <a:cs typeface="Arial"/>
                <a:sym typeface="Arial"/>
                <a:hlinkClick r:id="rId5">
                  <a:extLst>
                    <a:ext uri="{A12FA001-AC4F-418D-AE19-62706E023703}">
                      <ahyp:hlinkClr xmlns:ahyp="http://schemas.microsoft.com/office/drawing/2018/hyperlinkcolor" val="tx"/>
                    </a:ext>
                  </a:extLst>
                </a:hlinkClick>
              </a:rPr>
              <a:t>cyborg artist</a:t>
            </a:r>
            <a:r>
              <a:rPr lang="en-CA" b="0" i="0">
                <a:solidFill>
                  <a:srgbClr val="202122"/>
                </a:solidFill>
                <a:latin typeface="Arial"/>
                <a:ea typeface="Arial"/>
                <a:cs typeface="Arial"/>
                <a:sym typeface="Arial"/>
              </a:rPr>
              <a:t> and activist for </a:t>
            </a:r>
            <a:r>
              <a:rPr lang="en-CA" b="0" i="0" u="sng" strike="noStrike">
                <a:solidFill>
                  <a:srgbClr val="0645AD"/>
                </a:solidFill>
                <a:latin typeface="Arial"/>
                <a:ea typeface="Arial"/>
                <a:cs typeface="Arial"/>
                <a:sym typeface="Arial"/>
                <a:hlinkClick r:id="rId6">
                  <a:extLst>
                    <a:ext uri="{A12FA001-AC4F-418D-AE19-62706E023703}">
                      <ahyp:hlinkClr xmlns:ahyp="http://schemas.microsoft.com/office/drawing/2018/hyperlinkcolor" val="tx"/>
                    </a:ext>
                  </a:extLst>
                </a:hlinkClick>
              </a:rPr>
              <a:t>transpecies</a:t>
            </a:r>
            <a:r>
              <a:rPr lang="en-CA" b="0" i="0">
                <a:solidFill>
                  <a:srgbClr val="202122"/>
                </a:solidFill>
                <a:latin typeface="Arial"/>
                <a:ea typeface="Arial"/>
                <a:cs typeface="Arial"/>
                <a:sym typeface="Arial"/>
              </a:rPr>
              <a:t> rights. He is best known for being the first person in the world with an </a:t>
            </a:r>
            <a:r>
              <a:rPr lang="en-CA" b="0" i="0" u="sng" strike="noStrike">
                <a:solidFill>
                  <a:srgbClr val="0645AD"/>
                </a:solidFill>
                <a:latin typeface="Arial"/>
                <a:ea typeface="Arial"/>
                <a:cs typeface="Arial"/>
                <a:sym typeface="Arial"/>
                <a:hlinkClick r:id="rId7">
                  <a:extLst>
                    <a:ext uri="{A12FA001-AC4F-418D-AE19-62706E023703}">
                      <ahyp:hlinkClr xmlns:ahyp="http://schemas.microsoft.com/office/drawing/2018/hyperlinkcolor" val="tx"/>
                    </a:ext>
                  </a:extLst>
                </a:hlinkClick>
              </a:rPr>
              <a:t>antenna</a:t>
            </a:r>
            <a:r>
              <a:rPr lang="en-CA" b="0" i="0">
                <a:solidFill>
                  <a:srgbClr val="202122"/>
                </a:solidFill>
                <a:latin typeface="Arial"/>
                <a:ea typeface="Arial"/>
                <a:cs typeface="Arial"/>
                <a:sym typeface="Arial"/>
              </a:rPr>
              <a:t> implanted in his skull.</a:t>
            </a:r>
            <a:r>
              <a:rPr lang="en-CA" b="0" i="0" u="sng" strike="noStrike" baseline="30000">
                <a:solidFill>
                  <a:srgbClr val="0645AD"/>
                </a:solidFill>
                <a:latin typeface="Arial"/>
                <a:ea typeface="Arial"/>
                <a:cs typeface="Arial"/>
                <a:sym typeface="Arial"/>
                <a:hlinkClick r:id="rId8">
                  <a:extLst>
                    <a:ext uri="{A12FA001-AC4F-418D-AE19-62706E023703}">
                      <ahyp:hlinkClr xmlns:ahyp="http://schemas.microsoft.com/office/drawing/2018/hyperlinkcolor" val="tx"/>
                    </a:ext>
                  </a:extLst>
                </a:hlinkClick>
              </a:rPr>
              <a:t>[19]</a:t>
            </a:r>
            <a:r>
              <a:rPr lang="en-CA" b="0" i="0">
                <a:solidFill>
                  <a:srgbClr val="202122"/>
                </a:solidFill>
                <a:latin typeface="Arial"/>
                <a:ea typeface="Arial"/>
                <a:cs typeface="Arial"/>
                <a:sym typeface="Arial"/>
              </a:rPr>
              <a:t> Since 2004, international media has described him as the world's first legally recognised cyborg and as the world's first cyborg artis</a:t>
            </a:r>
            <a:endParaRPr/>
          </a:p>
        </p:txBody>
      </p:sp>
      <p:sp>
        <p:nvSpPr>
          <p:cNvPr id="214" name="Google Shape;214;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b="0" i="0">
              <a:solidFill>
                <a:srgbClr val="000000"/>
              </a:solidFill>
              <a:latin typeface="Plus Jakarta Sans"/>
              <a:ea typeface="Plus Jakarta Sans"/>
              <a:cs typeface="Plus Jakarta Sans"/>
              <a:sym typeface="Plus Jakarta Sans"/>
            </a:endParaRPr>
          </a:p>
          <a:p>
            <a:pPr marL="0" marR="0" lvl="0" indent="0" algn="l" rtl="0">
              <a:lnSpc>
                <a:spcPct val="100000"/>
              </a:lnSpc>
              <a:spcBef>
                <a:spcPts val="0"/>
              </a:spcBef>
              <a:spcAft>
                <a:spcPts val="0"/>
              </a:spcAft>
              <a:buClr>
                <a:srgbClr val="000000"/>
              </a:buClr>
              <a:buSzPts val="1400"/>
              <a:buFont typeface="Arial"/>
              <a:buNone/>
            </a:pPr>
            <a:r>
              <a:rPr lang="en-CA" b="0" i="0">
                <a:solidFill>
                  <a:srgbClr val="000000"/>
                </a:solidFill>
                <a:latin typeface="Plus Jakarta Sans"/>
                <a:ea typeface="Plus Jakarta Sans"/>
                <a:cs typeface="Plus Jakarta Sans"/>
                <a:sym typeface="Plus Jakarta Sans"/>
              </a:rPr>
              <a:t>[Deafness as a community]</a:t>
            </a:r>
            <a:endParaRPr/>
          </a:p>
          <a:p>
            <a:pPr marL="0" marR="0" lvl="0" indent="0" algn="l" rtl="0">
              <a:lnSpc>
                <a:spcPct val="100000"/>
              </a:lnSpc>
              <a:spcBef>
                <a:spcPts val="0"/>
              </a:spcBef>
              <a:spcAft>
                <a:spcPts val="0"/>
              </a:spcAft>
              <a:buClr>
                <a:srgbClr val="000000"/>
              </a:buClr>
              <a:buSzPts val="1400"/>
              <a:buFont typeface="Arial"/>
              <a:buNone/>
            </a:pPr>
            <a:r>
              <a:rPr lang="en-CA" b="0" i="0">
                <a:solidFill>
                  <a:srgbClr val="000000"/>
                </a:solidFill>
                <a:latin typeface="Plus Jakarta Sans"/>
                <a:ea typeface="Plus Jakarta Sans"/>
                <a:cs typeface="Plus Jakarta Sans"/>
                <a:sym typeface="Plus Jakarta Sans"/>
              </a:rPr>
              <a:t>Rebecca Knill is a writer about technology and disability</a:t>
            </a:r>
            <a:endParaRPr/>
          </a:p>
        </p:txBody>
      </p:sp>
      <p:sp>
        <p:nvSpPr>
          <p:cNvPr id="222" name="Google Shape;222;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b="0" i="0">
                <a:solidFill>
                  <a:srgbClr val="000000"/>
                </a:solidFill>
                <a:latin typeface="Plus Jakarta Sans"/>
                <a:ea typeface="Plus Jakarta Sans"/>
                <a:cs typeface="Plus Jakarta Sans"/>
                <a:sym typeface="Plus Jakarta Sans"/>
              </a:rPr>
              <a:t>Image source: Tima Miroshnichenko (https://www.pexels.com/photo/person-holding-a-colors-swatch-6474454/)</a:t>
            </a:r>
            <a:endParaRPr/>
          </a:p>
        </p:txBody>
      </p:sp>
      <p:sp>
        <p:nvSpPr>
          <p:cNvPr id="229" name="Google Shape;229;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fb6898bc99_4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CA" b="1"/>
              <a:t>Image Source: </a:t>
            </a:r>
            <a:r>
              <a:rPr lang="en-CA"/>
              <a:t>https://pixabay.com/photos/people-girls-women-students-2557396/</a:t>
            </a:r>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236" name="Google Shape;236;gfb6898bc99_4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fb6898bc99_4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latin typeface="Calibri"/>
                <a:ea typeface="Calibri"/>
                <a:cs typeface="Calibri"/>
                <a:sym typeface="Calibri"/>
              </a:rPr>
              <a:t>If time permits, ask them for specific computer software design related ideas. </a:t>
            </a:r>
            <a:endParaRPr>
              <a:latin typeface="Calibri"/>
              <a:ea typeface="Calibri"/>
              <a:cs typeface="Calibri"/>
              <a:sym typeface="Calibri"/>
            </a:endParaRPr>
          </a:p>
        </p:txBody>
      </p:sp>
      <p:sp>
        <p:nvSpPr>
          <p:cNvPr id="243" name="Google Shape;243;gfb6898bc99_4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latin typeface="Calibri"/>
                <a:ea typeface="Calibri"/>
                <a:cs typeface="Calibri"/>
                <a:sym typeface="Calibri"/>
              </a:rPr>
              <a:t>We can talk about the barriers themselves, how we talk about the people matters too. </a:t>
            </a:r>
            <a:endParaRPr/>
          </a:p>
          <a:p>
            <a:pPr marL="0" lvl="0" indent="0" algn="l" rtl="0">
              <a:lnSpc>
                <a:spcPct val="100000"/>
              </a:lnSpc>
              <a:spcBef>
                <a:spcPts val="0"/>
              </a:spcBef>
              <a:spcAft>
                <a:spcPts val="0"/>
              </a:spcAft>
              <a:buSzPts val="1400"/>
              <a:buNone/>
            </a:pPr>
            <a:endParaRPr/>
          </a:p>
        </p:txBody>
      </p:sp>
      <p:sp>
        <p:nvSpPr>
          <p:cNvPr id="91" name="Google Shape;9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251" name="Google Shape;251;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When we’re designing, we should consider specific sets of users who would benefit from accessibility features.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CA"/>
              <a:t>We already have principles that can help us make design decisions for the back end of our programs. Today, we are going to build up to principles that will help us decide what features to implement to make our programs more accessible.</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CA"/>
              <a:t>In order to talk about accessibility we are first going to discuss disability and ways to think about disability.</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85" name="Google Shape;8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259" name="Google Shape;259;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Typing Latex? Ugh!</a:t>
            </a:r>
            <a:endParaRPr/>
          </a:p>
          <a:p>
            <a:pPr marL="0" lvl="0" indent="0" algn="l" rtl="0">
              <a:lnSpc>
                <a:spcPct val="100000"/>
              </a:lnSpc>
              <a:spcBef>
                <a:spcPts val="0"/>
              </a:spcBef>
              <a:spcAft>
                <a:spcPts val="0"/>
              </a:spcAft>
              <a:buSzPts val="1400"/>
              <a:buNone/>
            </a:pPr>
            <a:endParaRPr/>
          </a:p>
        </p:txBody>
      </p:sp>
      <p:sp>
        <p:nvSpPr>
          <p:cNvPr id="274" name="Google Shape;274;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fd1c9d2380_5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gfd1c9d2380_5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CA"/>
              <a:t>go through as many as possible, prioritizing perceptible information, flexibility of use, size and space (because it’s not really a software thing)</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000000"/>
              </a:buClr>
              <a:buSzPts val="1400"/>
              <a:buFont typeface="Arial"/>
              <a:buNone/>
            </a:pPr>
            <a:r>
              <a:rPr lang="en-CA" b="1"/>
              <a:t>Background Image Source: </a:t>
            </a:r>
            <a:r>
              <a:rPr lang="en-CA"/>
              <a:t>Marek Levak at Pexels (https://www.pexels.com/photo/woman-using-silver-laptop-2265488/)</a:t>
            </a:r>
            <a:endParaRPr/>
          </a:p>
          <a:p>
            <a:pPr marL="0" lvl="0" indent="0" algn="l" rtl="0">
              <a:lnSpc>
                <a:spcPct val="100000"/>
              </a:lnSpc>
              <a:spcBef>
                <a:spcPts val="0"/>
              </a:spcBef>
              <a:spcAft>
                <a:spcPts val="0"/>
              </a:spcAft>
              <a:buSzPts val="1400"/>
              <a:buNone/>
            </a:pPr>
            <a:endParaRPr/>
          </a:p>
        </p:txBody>
      </p:sp>
      <p:sp>
        <p:nvSpPr>
          <p:cNvPr id="302" name="Google Shape;30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f8476d228d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f8476d228d_0_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sz="1200" b="1" i="0" u="none" strike="noStrik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a:p>
        </p:txBody>
      </p:sp>
      <p:sp>
        <p:nvSpPr>
          <p:cNvPr id="310" name="Google Shape;310;gf8476d228d_0_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Discuss general reasons to like this feature and the overlap between people who need it vs people who might still like it anyway (specific / general to groups)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b="1"/>
              <a:t>Image Source</a:t>
            </a:r>
            <a:r>
              <a:rPr lang="en-CA"/>
              <a:t>: Luis Gomes (</a:t>
            </a:r>
            <a:r>
              <a:rPr lang="en-CA" b="0" i="0">
                <a:solidFill>
                  <a:srgbClr val="1A1A1A"/>
                </a:solidFill>
                <a:latin typeface="Arial"/>
                <a:ea typeface="Arial"/>
                <a:cs typeface="Arial"/>
                <a:sym typeface="Arial"/>
              </a:rPr>
              <a:t>https://www.pexels.com/photo/close-up-photo-of-programming-of-codes-546819/)</a:t>
            </a:r>
            <a:endParaRPr/>
          </a:p>
          <a:p>
            <a:pPr marL="0" lvl="0" indent="0" algn="l" rtl="0">
              <a:lnSpc>
                <a:spcPct val="100000"/>
              </a:lnSpc>
              <a:spcBef>
                <a:spcPts val="0"/>
              </a:spcBef>
              <a:spcAft>
                <a:spcPts val="0"/>
              </a:spcAft>
              <a:buSzPts val="1400"/>
              <a:buNone/>
            </a:pPr>
            <a:endParaRPr/>
          </a:p>
        </p:txBody>
      </p:sp>
      <p:sp>
        <p:nvSpPr>
          <p:cNvPr id="77" name="Google Shape;7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cb55f8442c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gcb55f8442c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CA" dirty="0"/>
              <a:t>Ask audience about object-oriented programming. (Object-oriented programming is a way of conceptualizing programming that changes how one creates programs)</a:t>
            </a:r>
            <a:endParaRPr dirty="0"/>
          </a:p>
        </p:txBody>
      </p:sp>
      <p:sp>
        <p:nvSpPr>
          <p:cNvPr id="113" name="Google Shape;11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Test: what would happen if you took one away? Would it still be a disability? Intuitively not… </a:t>
            </a:r>
            <a:endParaRPr/>
          </a:p>
        </p:txBody>
      </p:sp>
      <p:sp>
        <p:nvSpPr>
          <p:cNvPr id="125" name="Google Shape;12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b="1" i="0">
                <a:solidFill>
                  <a:srgbClr val="1A1A1A"/>
                </a:solidFill>
                <a:latin typeface="Arial"/>
                <a:ea typeface="Arial"/>
                <a:cs typeface="Arial"/>
                <a:sym typeface="Arial"/>
              </a:rPr>
              <a:t>Image Source: </a:t>
            </a:r>
            <a:r>
              <a:rPr lang="en-CA" b="0" i="0">
                <a:solidFill>
                  <a:srgbClr val="1A1A1A"/>
                </a:solidFill>
                <a:latin typeface="Arial"/>
                <a:ea typeface="Arial"/>
                <a:cs typeface="Arial"/>
                <a:sym typeface="Arial"/>
              </a:rPr>
              <a:t>Photo by </a:t>
            </a:r>
            <a:r>
              <a:rPr lang="en-CA" b="1" i="0" u="sng" strike="noStrike">
                <a:solidFill>
                  <a:srgbClr val="1A1A1A"/>
                </a:solidFill>
                <a:latin typeface="Arial"/>
                <a:ea typeface="Arial"/>
                <a:cs typeface="Arial"/>
                <a:sym typeface="Arial"/>
                <a:hlinkClick r:id="rId3">
                  <a:extLst>
                    <a:ext uri="{A12FA001-AC4F-418D-AE19-62706E023703}">
                      <ahyp:hlinkClr xmlns:ahyp="http://schemas.microsoft.com/office/drawing/2018/hyperlinkcolor" val="tx"/>
                    </a:ext>
                  </a:extLst>
                </a:hlinkClick>
              </a:rPr>
              <a:t>MART PRODUCTION</a:t>
            </a:r>
            <a:r>
              <a:rPr lang="en-CA" b="0" i="0">
                <a:solidFill>
                  <a:srgbClr val="1A1A1A"/>
                </a:solidFill>
                <a:latin typeface="Arial"/>
                <a:ea typeface="Arial"/>
                <a:cs typeface="Arial"/>
                <a:sym typeface="Arial"/>
              </a:rPr>
              <a:t> from </a:t>
            </a:r>
            <a:r>
              <a:rPr lang="en-CA" b="1" i="0" u="sng" strike="noStrike">
                <a:solidFill>
                  <a:srgbClr val="1A1A1A"/>
                </a:solidFill>
                <a:latin typeface="Arial"/>
                <a:ea typeface="Arial"/>
                <a:cs typeface="Arial"/>
                <a:sym typeface="Arial"/>
                <a:hlinkClick r:id="rId4">
                  <a:extLst>
                    <a:ext uri="{A12FA001-AC4F-418D-AE19-62706E023703}">
                      <ahyp:hlinkClr xmlns:ahyp="http://schemas.microsoft.com/office/drawing/2018/hyperlinkcolor" val="tx"/>
                    </a:ext>
                  </a:extLst>
                </a:hlinkClick>
              </a:rPr>
              <a:t>Pexels</a:t>
            </a:r>
            <a:r>
              <a:rPr lang="en-CA" b="1" i="0" u="none" strike="noStrike">
                <a:solidFill>
                  <a:srgbClr val="1A1A1A"/>
                </a:solidFill>
                <a:latin typeface="Arial"/>
                <a:ea typeface="Arial"/>
                <a:cs typeface="Arial"/>
                <a:sym typeface="Arial"/>
              </a:rPr>
              <a:t> (https://www.pexels.com/photo/technology-computer-head-health-7089020/)</a:t>
            </a:r>
            <a:endParaRPr/>
          </a:p>
          <a:p>
            <a:pPr marL="0" lvl="0" indent="0" algn="l" rtl="0">
              <a:lnSpc>
                <a:spcPct val="100000"/>
              </a:lnSpc>
              <a:spcBef>
                <a:spcPts val="0"/>
              </a:spcBef>
              <a:spcAft>
                <a:spcPts val="0"/>
              </a:spcAft>
              <a:buSzPts val="1400"/>
              <a:buNone/>
            </a:pPr>
            <a:r>
              <a:rPr lang="en-CA" b="1"/>
              <a:t>(the graph is uncredited)</a:t>
            </a:r>
            <a:endParaRPr b="1"/>
          </a:p>
        </p:txBody>
      </p:sp>
      <p:sp>
        <p:nvSpPr>
          <p:cNvPr id="135" name="Google Shape;13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fc9ca16853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b="0" i="0">
                <a:solidFill>
                  <a:srgbClr val="000000"/>
                </a:solidFill>
                <a:latin typeface="Plus Jakarta Sans"/>
                <a:ea typeface="Plus Jakarta Sans"/>
                <a:cs typeface="Plus Jakarta Sans"/>
                <a:sym typeface="Plus Jakarta Sans"/>
              </a:rPr>
              <a:t>Photo by Anthony Macajone: https://www.pexels.com/photo/gray-concrete-building-1874636/</a:t>
            </a:r>
            <a:endParaRPr/>
          </a:p>
          <a:p>
            <a:pPr marL="0" lvl="0" indent="0" algn="l" rtl="0">
              <a:lnSpc>
                <a:spcPct val="100000"/>
              </a:lnSpc>
              <a:spcBef>
                <a:spcPts val="0"/>
              </a:spcBef>
              <a:spcAft>
                <a:spcPts val="0"/>
              </a:spcAft>
              <a:buSzPts val="1400"/>
              <a:buNone/>
            </a:pPr>
            <a:r>
              <a:rPr lang="en-CA" b="0" i="0">
                <a:solidFill>
                  <a:srgbClr val="000000"/>
                </a:solidFill>
                <a:latin typeface="Plus Jakarta Sans"/>
                <a:ea typeface="Plus Jakarta Sans"/>
                <a:cs typeface="Plus Jakarta Sans"/>
                <a:sym typeface="Plus Jakarta Sans"/>
              </a:rPr>
              <a:t>Stigma is also a form of limitation. </a:t>
            </a:r>
            <a:endParaRPr/>
          </a:p>
        </p:txBody>
      </p:sp>
      <p:sp>
        <p:nvSpPr>
          <p:cNvPr id="145" name="Google Shape;145;gfc9ca16853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b="1"/>
              <a:t>Image 1 Source</a:t>
            </a:r>
            <a:r>
              <a:rPr lang="en-CA"/>
              <a:t>: </a:t>
            </a:r>
            <a:r>
              <a:rPr lang="en-CA" b="0" i="0">
                <a:solidFill>
                  <a:srgbClr val="1A1A1A"/>
                </a:solidFill>
                <a:latin typeface="Arial"/>
                <a:ea typeface="Arial"/>
                <a:cs typeface="Arial"/>
                <a:sym typeface="Arial"/>
              </a:rPr>
              <a:t>Photo by </a:t>
            </a:r>
            <a:r>
              <a:rPr lang="en-CA" b="1" i="0" u="sng" strike="noStrike">
                <a:solidFill>
                  <a:srgbClr val="1A1A1A"/>
                </a:solidFill>
                <a:latin typeface="Arial"/>
                <a:ea typeface="Arial"/>
                <a:cs typeface="Arial"/>
                <a:sym typeface="Arial"/>
                <a:hlinkClick r:id="rId3">
                  <a:extLst>
                    <a:ext uri="{A12FA001-AC4F-418D-AE19-62706E023703}">
                      <ahyp:hlinkClr xmlns:ahyp="http://schemas.microsoft.com/office/drawing/2018/hyperlinkcolor" val="tx"/>
                    </a:ext>
                  </a:extLst>
                </a:hlinkClick>
              </a:rPr>
              <a:t>Tanya Gorelova</a:t>
            </a:r>
            <a:r>
              <a:rPr lang="en-CA" b="0" i="0">
                <a:solidFill>
                  <a:srgbClr val="1A1A1A"/>
                </a:solidFill>
                <a:latin typeface="Arial"/>
                <a:ea typeface="Arial"/>
                <a:cs typeface="Arial"/>
                <a:sym typeface="Arial"/>
              </a:rPr>
              <a:t> from </a:t>
            </a:r>
            <a:r>
              <a:rPr lang="en-CA" b="1" i="0" u="sng" strike="noStrike">
                <a:solidFill>
                  <a:srgbClr val="1A1A1A"/>
                </a:solidFill>
                <a:latin typeface="Arial"/>
                <a:ea typeface="Arial"/>
                <a:cs typeface="Arial"/>
                <a:sym typeface="Arial"/>
                <a:hlinkClick r:id="rId4">
                  <a:extLst>
                    <a:ext uri="{A12FA001-AC4F-418D-AE19-62706E023703}">
                      <ahyp:hlinkClr xmlns:ahyp="http://schemas.microsoft.com/office/drawing/2018/hyperlinkcolor" val="tx"/>
                    </a:ext>
                  </a:extLst>
                </a:hlinkClick>
              </a:rPr>
              <a:t>Pexels</a:t>
            </a:r>
            <a:r>
              <a:rPr lang="en-CA" b="1" i="0" u="none" strike="noStrike">
                <a:solidFill>
                  <a:srgbClr val="1A1A1A"/>
                </a:solidFill>
                <a:latin typeface="Arial"/>
                <a:ea typeface="Arial"/>
                <a:cs typeface="Arial"/>
                <a:sym typeface="Arial"/>
              </a:rPr>
              <a:t> (https://www.pexels.com/photo/lightning-strike-on-forest-during-night-time-3933949/)</a:t>
            </a:r>
            <a:endParaRPr/>
          </a:p>
          <a:p>
            <a:pPr marL="0" lvl="0" indent="0" algn="l" rtl="0">
              <a:lnSpc>
                <a:spcPct val="100000"/>
              </a:lnSpc>
              <a:spcBef>
                <a:spcPts val="0"/>
              </a:spcBef>
              <a:spcAft>
                <a:spcPts val="0"/>
              </a:spcAft>
              <a:buSzPts val="1400"/>
              <a:buNone/>
            </a:pPr>
            <a:r>
              <a:rPr lang="en-CA" b="1" i="0" u="none" strike="noStrike">
                <a:solidFill>
                  <a:srgbClr val="1A1A1A"/>
                </a:solidFill>
                <a:latin typeface="Arial"/>
                <a:ea typeface="Arial"/>
                <a:cs typeface="Arial"/>
                <a:sym typeface="Arial"/>
              </a:rPr>
              <a:t>Image 2 Source: </a:t>
            </a:r>
            <a:r>
              <a:rPr lang="en-CA" b="0" i="0" u="none" strike="noStrike">
                <a:solidFill>
                  <a:srgbClr val="1A1A1A"/>
                </a:solidFill>
                <a:latin typeface="Arial"/>
                <a:ea typeface="Arial"/>
                <a:cs typeface="Arial"/>
                <a:sym typeface="Arial"/>
              </a:rPr>
              <a:t>https://www.pexels.com/photo/forest-on-fire-51951/</a:t>
            </a:r>
            <a:endParaRPr/>
          </a:p>
          <a:p>
            <a:pPr marL="0" lvl="0" indent="0" algn="l" rtl="0">
              <a:lnSpc>
                <a:spcPct val="100000"/>
              </a:lnSpc>
              <a:spcBef>
                <a:spcPts val="0"/>
              </a:spcBef>
              <a:spcAft>
                <a:spcPts val="0"/>
              </a:spcAft>
              <a:buSzPts val="1400"/>
              <a:buNone/>
            </a:pPr>
            <a:r>
              <a:rPr lang="en-CA" b="1" i="0" u="none" strike="noStrike">
                <a:solidFill>
                  <a:srgbClr val="1A1A1A"/>
                </a:solidFill>
                <a:latin typeface="Arial"/>
                <a:ea typeface="Arial"/>
                <a:cs typeface="Arial"/>
                <a:sym typeface="Arial"/>
              </a:rPr>
              <a:t>Image 3 Source: </a:t>
            </a:r>
            <a:r>
              <a:rPr lang="en-CA" b="0" i="0">
                <a:solidFill>
                  <a:srgbClr val="191B26"/>
                </a:solidFill>
                <a:latin typeface="Open Sans"/>
                <a:ea typeface="Open Sans"/>
                <a:cs typeface="Open Sans"/>
                <a:sym typeface="Open Sans"/>
              </a:rPr>
              <a:t>Image by </a:t>
            </a:r>
            <a:r>
              <a:rPr lang="en-CA" b="0" i="0" u="sng">
                <a:solidFill>
                  <a:srgbClr val="191B26"/>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Shafin Al Asad Protic</a:t>
            </a:r>
            <a:r>
              <a:rPr lang="en-CA" b="0" i="0">
                <a:solidFill>
                  <a:srgbClr val="191B26"/>
                </a:solidFill>
                <a:latin typeface="Open Sans"/>
                <a:ea typeface="Open Sans"/>
                <a:cs typeface="Open Sans"/>
                <a:sym typeface="Open Sans"/>
              </a:rPr>
              <a:t> from </a:t>
            </a:r>
            <a:r>
              <a:rPr lang="en-CA" b="0" i="0" u="sng">
                <a:solidFill>
                  <a:srgbClr val="191B26"/>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Pixabay</a:t>
            </a:r>
            <a:r>
              <a:rPr lang="en-CA" b="0" i="0">
                <a:solidFill>
                  <a:srgbClr val="191B26"/>
                </a:solidFill>
                <a:latin typeface="Open Sans"/>
                <a:ea typeface="Open Sans"/>
                <a:cs typeface="Open Sans"/>
                <a:sym typeface="Open Sans"/>
              </a:rPr>
              <a:t> (https://pixabay.com/vectors/oxygen-icu-medical-gas-cylinder-5306040/)</a:t>
            </a:r>
            <a:endParaRPr/>
          </a:p>
          <a:p>
            <a:pPr marL="0" lvl="0" indent="0" algn="l" rtl="0">
              <a:lnSpc>
                <a:spcPct val="100000"/>
              </a:lnSpc>
              <a:spcBef>
                <a:spcPts val="0"/>
              </a:spcBef>
              <a:spcAft>
                <a:spcPts val="0"/>
              </a:spcAft>
              <a:buSzPts val="1400"/>
              <a:buNone/>
            </a:pPr>
            <a:endParaRPr/>
          </a:p>
        </p:txBody>
      </p:sp>
      <p:sp>
        <p:nvSpPr>
          <p:cNvPr id="153" name="Google Shape;153;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25d1069d0c2_0_4"/>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25d1069d0c2_0_4"/>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25d1069d0c2_0_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sp>
        <p:nvSpPr>
          <p:cNvPr id="52" name="Google Shape;52;g25d1069d0c2_0_36"/>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SzPts val="2400"/>
              <a:buNone/>
              <a:defRPr/>
            </a:lvl1pPr>
          </a:lstStyle>
          <a:p>
            <a:endParaRPr/>
          </a:p>
        </p:txBody>
      </p:sp>
      <p:sp>
        <p:nvSpPr>
          <p:cNvPr id="53" name="Google Shape;53;g25d1069d0c2_0_3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sp>
        <p:nvSpPr>
          <p:cNvPr id="55" name="Google Shape;55;g25d1069d0c2_0_39"/>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56" name="Google Shape;56;g25d1069d0c2_0_39"/>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57" name="Google Shape;57;g25d1069d0c2_0_3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g25d1069d0c2_0_4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g25d1069d0c2_0_45"/>
          <p:cNvSpPr txBox="1">
            <a:spLocks noGrp="1"/>
          </p:cNvSpPr>
          <p:nvPr>
            <p:ph type="title"/>
          </p:nvPr>
        </p:nvSpPr>
        <p:spPr>
          <a:xfrm>
            <a:off x="838200" y="365127"/>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g25d1069d0c2_0_4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g25d1069d0c2_0_45"/>
          <p:cNvSpPr txBox="1">
            <a:spLocks noGrp="1"/>
          </p:cNvSpPr>
          <p:nvPr>
            <p:ph type="dt" idx="10"/>
          </p:nvPr>
        </p:nvSpPr>
        <p:spPr>
          <a:xfrm>
            <a:off x="838200" y="6356352"/>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Google Shape;21;g25d1069d0c2_0_45"/>
          <p:cNvSpPr txBox="1">
            <a:spLocks noGrp="1"/>
          </p:cNvSpPr>
          <p:nvPr>
            <p:ph type="ftr" idx="11"/>
          </p:nvPr>
        </p:nvSpPr>
        <p:spPr>
          <a:xfrm>
            <a:off x="4038600" y="6356352"/>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25d1069d0c2_0_4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g25d1069d0c2_0_8"/>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5" name="Google Shape;25;g25d1069d0c2_0_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g25d1069d0c2_0_1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8" name="Google Shape;28;g25d1069d0c2_0_1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29" name="Google Shape;29;g25d1069d0c2_0_1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g25d1069d0c2_0_1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2" name="Google Shape;32;g25d1069d0c2_0_15"/>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3" name="Google Shape;33;g25d1069d0c2_0_15"/>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4" name="Google Shape;34;g25d1069d0c2_0_1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g25d1069d0c2_0_2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25d1069d0c2_0_2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g25d1069d0c2_0_23"/>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0" name="Google Shape;40;g25d1069d0c2_0_23"/>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41" name="Google Shape;41;g25d1069d0c2_0_2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g25d1069d0c2_0_27"/>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4" name="Google Shape;44;g25d1069d0c2_0_2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g25d1069d0c2_0_30"/>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g25d1069d0c2_0_30"/>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48" name="Google Shape;48;g25d1069d0c2_0_30"/>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9" name="Google Shape;49;g25d1069d0c2_0_30"/>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50" name="Google Shape;50;g25d1069d0c2_0_3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25d1069d0c2_0_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25d1069d0c2_0_0"/>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25d1069d0c2_0_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ted.com/talks/neil_harbisson_i_listen_to_color/transcript?referrer=playlist-designing_for_disability&amp;autoplay=tru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hyperlink" Target="https://www.ted.com/talks/rebecca_knill_how_technology_has_changed_what_it_s_like_to_be_deaf/transcrip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zoom.us" TargetMode="External"/><Relationship Id="rId3" Type="http://schemas.openxmlformats.org/officeDocument/2006/relationships/hyperlink" Target="https://www.indexbraille.com/" TargetMode="External"/><Relationship Id="rId7" Type="http://schemas.openxmlformats.org/officeDocument/2006/relationships/hyperlink" Target="https://mathtalk.com/" TargetMode="External"/><Relationship Id="rId12" Type="http://schemas.openxmlformats.org/officeDocument/2006/relationships/hyperlink" Target="https://www.jetbrains.com/idea/"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enablingtech.ca/products/jouse-3" TargetMode="External"/><Relationship Id="rId11" Type="http://schemas.openxmlformats.org/officeDocument/2006/relationships/hyperlink" Target="https://www.computerworld.com/article/3244347/what-is-windows-hello-microsofts-biometrics-security-system-explained.html" TargetMode="External"/><Relationship Id="rId5" Type="http://schemas.openxmlformats.org/officeDocument/2006/relationships/hyperlink" Target="https://www.ghotit.com/" TargetMode="External"/><Relationship Id="rId10" Type="http://schemas.openxmlformats.org/officeDocument/2006/relationships/hyperlink" Target="https://support.apple.com/en-ca/guide/mac-help/mchl16fbf90a/mac" TargetMode="External"/><Relationship Id="rId4" Type="http://schemas.openxmlformats.org/officeDocument/2006/relationships/hyperlink" Target="http://simplesmartphone.com" TargetMode="External"/><Relationship Id="rId9" Type="http://schemas.openxmlformats.org/officeDocument/2006/relationships/hyperlink" Target="https://itsfoss.com/fingerprint-login-ubuntu/"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w3.org/WAI/standards-guidelines/wca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developer.apple.com/design/human-interface-guidelines/accessibility/overview/introduction/" TargetMode="External"/><Relationship Id="rId5" Type="http://schemas.openxmlformats.org/officeDocument/2006/relationships/hyperlink" Target="https://www.google.ca/accessibility/" TargetMode="External"/><Relationship Id="rId4" Type="http://schemas.openxmlformats.org/officeDocument/2006/relationships/hyperlink" Target="https://developer.android.com/guide/topics/ui/accessibility"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plato.stanford.edu/archives/sum2016/entries/disability/"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2" name="Google Shape;65;p1">
            <a:extLst>
              <a:ext uri="{FF2B5EF4-FFF2-40B4-BE49-F238E27FC236}">
                <a16:creationId xmlns:a16="http://schemas.microsoft.com/office/drawing/2014/main" id="{D2BF2FB1-E165-885A-935A-3039A454FE17}"/>
              </a:ext>
            </a:extLst>
          </p:cNvPr>
          <p:cNvPicPr preferRelativeResize="0"/>
          <p:nvPr/>
        </p:nvPicPr>
        <p:blipFill rotWithShape="1">
          <a:blip r:embed="rId3">
            <a:alphaModFix/>
          </a:blip>
          <a:srcRect/>
          <a:stretch/>
        </p:blipFill>
        <p:spPr>
          <a:xfrm>
            <a:off x="25" y="-180875"/>
            <a:ext cx="12191949" cy="8137925"/>
          </a:xfrm>
          <a:prstGeom prst="rect">
            <a:avLst/>
          </a:prstGeom>
          <a:noFill/>
          <a:ln>
            <a:noFill/>
          </a:ln>
        </p:spPr>
      </p:pic>
      <p:sp>
        <p:nvSpPr>
          <p:cNvPr id="67" name="Google Shape;67;p1"/>
          <p:cNvSpPr txBox="1"/>
          <p:nvPr/>
        </p:nvSpPr>
        <p:spPr>
          <a:xfrm>
            <a:off x="6755074" y="3429000"/>
            <a:ext cx="5436900" cy="3659700"/>
          </a:xfrm>
          <a:prstGeom prst="rect">
            <a:avLst/>
          </a:prstGeom>
          <a:solidFill>
            <a:srgbClr val="002060"/>
          </a:solidFill>
          <a:ln>
            <a:noFill/>
          </a:ln>
        </p:spPr>
        <p:txBody>
          <a:bodyPr spcFirstLastPara="1" wrap="square" lIns="91425" tIns="45700" rIns="91425" bIns="45700" anchor="ctr" anchorCtr="0">
            <a:normAutofit fontScale="92500" lnSpcReduction="20000"/>
          </a:bodyPr>
          <a:lstStyle/>
          <a:p>
            <a:pPr marL="0" marR="0" lvl="0" indent="0" algn="l" rtl="0">
              <a:lnSpc>
                <a:spcPct val="90000"/>
              </a:lnSpc>
              <a:spcBef>
                <a:spcPts val="0"/>
              </a:spcBef>
              <a:spcAft>
                <a:spcPts val="0"/>
              </a:spcAft>
              <a:buClr>
                <a:srgbClr val="000000"/>
              </a:buClr>
              <a:buSzPct val="100000"/>
              <a:buFont typeface="Arial"/>
              <a:buNone/>
            </a:pPr>
            <a:r>
              <a:rPr lang="en-CA" sz="4800" b="0" i="0" u="none" strike="noStrike" cap="none" dirty="0">
                <a:solidFill>
                  <a:srgbClr val="FFFFFF"/>
                </a:solidFill>
                <a:latin typeface="Bierstadt" panose="020B0004020202020204" pitchFamily="34" charset="0"/>
                <a:ea typeface="Alfa Slab One"/>
                <a:cs typeface="Alfa Slab One"/>
                <a:sym typeface="Alfa Slab One"/>
              </a:rPr>
              <a:t>Embedded Ethics:</a:t>
            </a:r>
            <a:br>
              <a:rPr lang="en-CA" sz="4800" b="0" i="0" u="none" strike="noStrike" cap="none" dirty="0">
                <a:solidFill>
                  <a:srgbClr val="FFFFFF"/>
                </a:solidFill>
                <a:latin typeface="Bierstadt" panose="020B0004020202020204" pitchFamily="34" charset="0"/>
                <a:ea typeface="Alfa Slab One"/>
                <a:cs typeface="Alfa Slab One"/>
                <a:sym typeface="Alfa Slab One"/>
              </a:rPr>
            </a:br>
            <a:br>
              <a:rPr lang="en-CA" sz="4800" b="0" i="0" u="none" strike="noStrike" cap="none" dirty="0">
                <a:solidFill>
                  <a:srgbClr val="FF5722"/>
                </a:solidFill>
                <a:latin typeface="Bierstadt" panose="020B0004020202020204" pitchFamily="34" charset="0"/>
                <a:ea typeface="Alfa Slab One"/>
                <a:cs typeface="Alfa Slab One"/>
                <a:sym typeface="Alfa Slab One"/>
              </a:rPr>
            </a:br>
            <a:r>
              <a:rPr lang="en-CA" sz="4800" b="0" i="0" u="none" strike="noStrike" cap="none" dirty="0">
                <a:solidFill>
                  <a:srgbClr val="FF5722"/>
                </a:solidFill>
                <a:latin typeface="Bierstadt" panose="020B0004020202020204" pitchFamily="34" charset="0"/>
                <a:ea typeface="Alfa Slab One"/>
                <a:cs typeface="Alfa Slab One"/>
                <a:sym typeface="Alfa Slab One"/>
              </a:rPr>
              <a:t>Disability and </a:t>
            </a:r>
            <a:endParaRPr sz="4800" b="0" i="0" u="none" strike="noStrike" cap="none" dirty="0">
              <a:solidFill>
                <a:srgbClr val="FF5722"/>
              </a:solidFill>
              <a:latin typeface="Bierstadt" panose="020B0004020202020204" pitchFamily="34" charset="0"/>
              <a:ea typeface="Alfa Slab One"/>
              <a:cs typeface="Alfa Slab One"/>
              <a:sym typeface="Alfa Slab One"/>
            </a:endParaRPr>
          </a:p>
          <a:p>
            <a:pPr marL="0" marR="0" lvl="0" indent="0" algn="l" rtl="0">
              <a:lnSpc>
                <a:spcPct val="90000"/>
              </a:lnSpc>
              <a:spcBef>
                <a:spcPts val="0"/>
              </a:spcBef>
              <a:spcAft>
                <a:spcPts val="0"/>
              </a:spcAft>
              <a:buClr>
                <a:schemeClr val="dk1"/>
              </a:buClr>
              <a:buSzPts val="935"/>
              <a:buFont typeface="Arial"/>
              <a:buNone/>
            </a:pPr>
            <a:r>
              <a:rPr lang="en-CA" sz="4800" b="0" i="0" u="none" strike="noStrike" cap="none" dirty="0">
                <a:solidFill>
                  <a:srgbClr val="FF5722"/>
                </a:solidFill>
                <a:latin typeface="Bierstadt" panose="020B0004020202020204" pitchFamily="34" charset="0"/>
                <a:ea typeface="Alfa Slab One"/>
                <a:cs typeface="Alfa Slab One"/>
                <a:sym typeface="Alfa Slab One"/>
              </a:rPr>
              <a:t>Software Accessibility</a:t>
            </a:r>
            <a:endParaRPr sz="4800" b="0" i="0" u="none" strike="noStrike" cap="none" dirty="0">
              <a:solidFill>
                <a:srgbClr val="FF5722"/>
              </a:solidFill>
              <a:latin typeface="Bierstadt" panose="020B0004020202020204" pitchFamily="34" charset="0"/>
              <a:ea typeface="Alfa Slab One"/>
              <a:cs typeface="Alfa Slab One"/>
              <a:sym typeface="Alfa Slab One"/>
            </a:endParaRPr>
          </a:p>
          <a:p>
            <a:pPr marL="0" marR="0" lvl="0" indent="0" algn="l" rtl="0">
              <a:lnSpc>
                <a:spcPct val="90000"/>
              </a:lnSpc>
              <a:spcBef>
                <a:spcPts val="0"/>
              </a:spcBef>
              <a:spcAft>
                <a:spcPts val="0"/>
              </a:spcAft>
              <a:buClr>
                <a:schemeClr val="dk1"/>
              </a:buClr>
              <a:buSzPts val="935"/>
              <a:buFont typeface="Arial"/>
              <a:buNone/>
            </a:pPr>
            <a:endParaRPr sz="4800" b="0" i="0" u="none" strike="noStrike" cap="none" dirty="0">
              <a:solidFill>
                <a:srgbClr val="FF5722"/>
              </a:solidFill>
              <a:latin typeface="Bierstadt" panose="020B0004020202020204" pitchFamily="34" charset="0"/>
              <a:ea typeface="Alfa Slab One"/>
              <a:cs typeface="Alfa Slab One"/>
              <a:sym typeface="Alfa Slab One"/>
            </a:endParaRPr>
          </a:p>
          <a:p>
            <a:pPr marL="0" marR="0" lvl="0" indent="0" algn="l" rtl="0">
              <a:lnSpc>
                <a:spcPct val="90000"/>
              </a:lnSpc>
              <a:spcBef>
                <a:spcPts val="0"/>
              </a:spcBef>
              <a:spcAft>
                <a:spcPts val="0"/>
              </a:spcAft>
              <a:buClr>
                <a:schemeClr val="dk1"/>
              </a:buClr>
              <a:buSzPct val="30554"/>
              <a:buFont typeface="Arial"/>
              <a:buNone/>
            </a:pPr>
            <a:r>
              <a:rPr lang="en-CA" sz="3600" b="0" i="0" u="none" strike="noStrike" cap="none" dirty="0">
                <a:solidFill>
                  <a:schemeClr val="lt1"/>
                </a:solidFill>
                <a:latin typeface="Bierstadt" panose="020B0004020202020204" pitchFamily="34" charset="0"/>
                <a:ea typeface="Alfa Slab One"/>
                <a:cs typeface="Alfa Slab One"/>
                <a:sym typeface="Alfa Slab One"/>
              </a:rPr>
              <a:t>Module 1</a:t>
            </a:r>
            <a:endParaRPr sz="3600" b="0" i="0" u="none" strike="noStrike" cap="none" dirty="0">
              <a:solidFill>
                <a:srgbClr val="FF5722"/>
              </a:solidFill>
              <a:latin typeface="Bierstadt" panose="020B0004020202020204" pitchFamily="34" charset="0"/>
              <a:ea typeface="Alfa Slab One"/>
              <a:cs typeface="Alfa Slab One"/>
              <a:sym typeface="Alfa Slab On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p47"/>
          <p:cNvSpPr/>
          <p:nvPr/>
        </p:nvSpPr>
        <p:spPr>
          <a:xfrm>
            <a:off x="0" y="0"/>
            <a:ext cx="12188952"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1" name="Google Shape;171;p47"/>
          <p:cNvSpPr txBox="1">
            <a:spLocks noGrp="1"/>
          </p:cNvSpPr>
          <p:nvPr>
            <p:ph type="title"/>
          </p:nvPr>
        </p:nvSpPr>
        <p:spPr>
          <a:xfrm>
            <a:off x="313411" y="1971765"/>
            <a:ext cx="5912755" cy="45671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667"/>
              <a:buNone/>
            </a:pPr>
            <a:r>
              <a:rPr lang="en-CA" sz="3200" b="1" dirty="0">
                <a:solidFill>
                  <a:srgbClr val="FF5722"/>
                </a:solidFill>
                <a:latin typeface="Bierstadt" panose="020B0004020202020204" pitchFamily="34" charset="0"/>
                <a:ea typeface="Proxima Nova"/>
                <a:cs typeface="Proxima Nova"/>
                <a:sym typeface="Proxima Nova"/>
              </a:rPr>
              <a:t>Poll 1</a:t>
            </a:r>
            <a:endParaRPr sz="3200" b="1" dirty="0">
              <a:solidFill>
                <a:srgbClr val="FF5722"/>
              </a:solidFill>
              <a:latin typeface="Bierstadt" panose="020B0004020202020204" pitchFamily="34" charset="0"/>
              <a:ea typeface="Proxima Nova"/>
              <a:cs typeface="Proxima Nova"/>
              <a:sym typeface="Proxima Nova"/>
            </a:endParaRPr>
          </a:p>
          <a:p>
            <a:pPr marL="0" lvl="0" indent="0" algn="l" rtl="0">
              <a:lnSpc>
                <a:spcPct val="90000"/>
              </a:lnSpc>
              <a:spcBef>
                <a:spcPts val="0"/>
              </a:spcBef>
              <a:spcAft>
                <a:spcPts val="0"/>
              </a:spcAft>
              <a:buSzPts val="3667"/>
              <a:buNone/>
            </a:pPr>
            <a:br>
              <a:rPr lang="en-CA" sz="2200" dirty="0">
                <a:solidFill>
                  <a:schemeClr val="lt1"/>
                </a:solidFill>
                <a:latin typeface="Bierstadt" panose="020B0004020202020204" pitchFamily="34" charset="0"/>
                <a:ea typeface="Proxima Nova"/>
                <a:cs typeface="Proxima Nova"/>
                <a:sym typeface="Proxima Nova"/>
              </a:rPr>
            </a:br>
            <a:br>
              <a:rPr lang="en-CA" sz="2200" dirty="0">
                <a:solidFill>
                  <a:schemeClr val="lt1"/>
                </a:solidFill>
                <a:latin typeface="Bierstadt" panose="020B0004020202020204" pitchFamily="34" charset="0"/>
                <a:ea typeface="Proxima Nova"/>
                <a:cs typeface="Proxima Nova"/>
                <a:sym typeface="Proxima Nova"/>
              </a:rPr>
            </a:br>
            <a:r>
              <a:rPr lang="en-CA" sz="2200" dirty="0">
                <a:solidFill>
                  <a:schemeClr val="lt1"/>
                </a:solidFill>
                <a:latin typeface="Bierstadt" panose="020B0004020202020204" pitchFamily="34" charset="0"/>
                <a:ea typeface="Proxima Nova"/>
                <a:cs typeface="Proxima Nova"/>
                <a:sym typeface="Proxima Nova"/>
              </a:rPr>
              <a:t>Event: Billiard ball #1 hits billiard ball #2, and billiard ball #2 starts moving.</a:t>
            </a:r>
            <a:br>
              <a:rPr lang="en-CA" sz="2200" dirty="0">
                <a:solidFill>
                  <a:schemeClr val="lt1"/>
                </a:solidFill>
                <a:latin typeface="Bierstadt" panose="020B0004020202020204" pitchFamily="34" charset="0"/>
                <a:ea typeface="Proxima Nova"/>
                <a:cs typeface="Proxima Nova"/>
                <a:sym typeface="Proxima Nova"/>
              </a:rPr>
            </a:br>
            <a:br>
              <a:rPr lang="en-CA" sz="2200" dirty="0">
                <a:solidFill>
                  <a:schemeClr val="lt1"/>
                </a:solidFill>
                <a:latin typeface="Bierstadt" panose="020B0004020202020204" pitchFamily="34" charset="0"/>
                <a:ea typeface="Proxima Nova"/>
                <a:cs typeface="Proxima Nova"/>
                <a:sym typeface="Proxima Nova"/>
              </a:rPr>
            </a:br>
            <a:r>
              <a:rPr lang="en-CA" sz="2200" dirty="0">
                <a:solidFill>
                  <a:schemeClr val="lt1"/>
                </a:solidFill>
                <a:latin typeface="Bierstadt" panose="020B0004020202020204" pitchFamily="34" charset="0"/>
                <a:ea typeface="Proxima Nova"/>
                <a:cs typeface="Proxima Nova"/>
                <a:sym typeface="Proxima Nova"/>
              </a:rPr>
              <a:t>What do you think is best described as the “cause” of billiard ball #2 starting to move?</a:t>
            </a:r>
            <a:br>
              <a:rPr lang="en-CA" sz="2200" dirty="0">
                <a:solidFill>
                  <a:schemeClr val="lt1"/>
                </a:solidFill>
                <a:latin typeface="Bierstadt" panose="020B0004020202020204" pitchFamily="34" charset="0"/>
                <a:ea typeface="Proxima Nova"/>
                <a:cs typeface="Proxima Nova"/>
                <a:sym typeface="Proxima Nova"/>
              </a:rPr>
            </a:br>
            <a:br>
              <a:rPr lang="en-CA" sz="2200" dirty="0">
                <a:solidFill>
                  <a:schemeClr val="lt1"/>
                </a:solidFill>
                <a:latin typeface="Bierstadt" panose="020B0004020202020204" pitchFamily="34" charset="0"/>
                <a:ea typeface="Proxima Nova"/>
                <a:cs typeface="Proxima Nova"/>
                <a:sym typeface="Proxima Nova"/>
              </a:rPr>
            </a:br>
            <a:r>
              <a:rPr lang="en-CA" sz="2200" dirty="0">
                <a:solidFill>
                  <a:schemeClr val="lt1"/>
                </a:solidFill>
                <a:latin typeface="Bierstadt" panose="020B0004020202020204" pitchFamily="34" charset="0"/>
                <a:ea typeface="Proxima Nova"/>
                <a:cs typeface="Proxima Nova"/>
                <a:sym typeface="Proxima Nova"/>
              </a:rPr>
              <a:t>1) Billiard ball #1 hitting billiard ball #2 </a:t>
            </a:r>
            <a:br>
              <a:rPr lang="en-CA" sz="2200" dirty="0">
                <a:solidFill>
                  <a:schemeClr val="lt1"/>
                </a:solidFill>
                <a:latin typeface="Bierstadt" panose="020B0004020202020204" pitchFamily="34" charset="0"/>
                <a:ea typeface="Proxima Nova"/>
                <a:cs typeface="Proxima Nova"/>
                <a:sym typeface="Proxima Nova"/>
              </a:rPr>
            </a:br>
            <a:r>
              <a:rPr lang="en-CA" sz="2200" dirty="0">
                <a:solidFill>
                  <a:schemeClr val="lt1"/>
                </a:solidFill>
                <a:latin typeface="Bierstadt" panose="020B0004020202020204" pitchFamily="34" charset="0"/>
                <a:ea typeface="Proxima Nova"/>
                <a:cs typeface="Proxima Nova"/>
                <a:sym typeface="Proxima Nova"/>
              </a:rPr>
              <a:t>2) The lack of glue on the table</a:t>
            </a:r>
            <a:br>
              <a:rPr lang="en-CA" sz="3100" dirty="0">
                <a:solidFill>
                  <a:schemeClr val="lt1"/>
                </a:solidFill>
                <a:latin typeface="Calibri"/>
                <a:ea typeface="Calibri"/>
                <a:cs typeface="Calibri"/>
                <a:sym typeface="Calibri"/>
              </a:rPr>
            </a:br>
            <a:br>
              <a:rPr lang="en-CA" sz="3300" dirty="0">
                <a:solidFill>
                  <a:schemeClr val="dk1"/>
                </a:solidFill>
                <a:latin typeface="Calibri"/>
                <a:ea typeface="Calibri"/>
                <a:cs typeface="Calibri"/>
                <a:sym typeface="Calibri"/>
              </a:rPr>
            </a:br>
            <a:r>
              <a:rPr lang="en-CA" sz="2400" b="0" i="0" u="none" strike="noStrike" cap="none" dirty="0">
                <a:solidFill>
                  <a:schemeClr val="dk1"/>
                </a:solidFill>
                <a:highlight>
                  <a:srgbClr val="FFFF00"/>
                </a:highlight>
                <a:latin typeface="Calibri"/>
                <a:ea typeface="Calibri"/>
                <a:cs typeface="Calibri"/>
                <a:sym typeface="Calibri"/>
              </a:rPr>
              <a:t>Insert Link to Poll (</a:t>
            </a:r>
            <a:r>
              <a:rPr lang="en-CA" sz="2400" b="0" i="0" u="none" strike="noStrike" cap="none" dirty="0" err="1">
                <a:solidFill>
                  <a:schemeClr val="dk1"/>
                </a:solidFill>
                <a:highlight>
                  <a:srgbClr val="FFFF00"/>
                </a:highlight>
                <a:latin typeface="Calibri"/>
                <a:ea typeface="Calibri"/>
                <a:cs typeface="Calibri"/>
                <a:sym typeface="Calibri"/>
              </a:rPr>
              <a:t>mentimeter</a:t>
            </a:r>
            <a:r>
              <a:rPr lang="en-CA" sz="2400" b="0" i="0" u="none" strike="noStrike" cap="none" dirty="0">
                <a:solidFill>
                  <a:schemeClr val="dk1"/>
                </a:solidFill>
                <a:highlight>
                  <a:srgbClr val="FFFF00"/>
                </a:highlight>
                <a:latin typeface="Calibri"/>
                <a:ea typeface="Calibri"/>
                <a:cs typeface="Calibri"/>
                <a:sym typeface="Calibri"/>
              </a:rPr>
              <a:t>, google forms, </a:t>
            </a:r>
            <a:r>
              <a:rPr lang="en-CA" sz="2400" b="0" i="0" u="none" strike="noStrike" cap="none" dirty="0" err="1">
                <a:solidFill>
                  <a:schemeClr val="dk1"/>
                </a:solidFill>
                <a:highlight>
                  <a:srgbClr val="FFFF00"/>
                </a:highlight>
                <a:latin typeface="Calibri"/>
                <a:ea typeface="Calibri"/>
                <a:cs typeface="Calibri"/>
                <a:sym typeface="Calibri"/>
              </a:rPr>
              <a:t>etc</a:t>
            </a:r>
            <a:r>
              <a:rPr lang="en-CA" sz="2400" b="0" i="0" u="none" strike="noStrike" cap="none" dirty="0">
                <a:solidFill>
                  <a:schemeClr val="dk1"/>
                </a:solidFill>
                <a:highlight>
                  <a:srgbClr val="FFFF00"/>
                </a:highlight>
                <a:latin typeface="Calibri"/>
                <a:ea typeface="Calibri"/>
                <a:cs typeface="Calibri"/>
                <a:sym typeface="Calibri"/>
              </a:rPr>
              <a:t>)</a:t>
            </a:r>
            <a:br>
              <a:rPr lang="en-CA" sz="2400" dirty="0">
                <a:solidFill>
                  <a:schemeClr val="dk1"/>
                </a:solidFill>
                <a:latin typeface="Arial"/>
                <a:ea typeface="Arial"/>
                <a:cs typeface="Arial"/>
                <a:sym typeface="Arial"/>
              </a:rPr>
            </a:br>
            <a:br>
              <a:rPr lang="en-CA" sz="2400" dirty="0">
                <a:solidFill>
                  <a:schemeClr val="dk1"/>
                </a:solidFill>
                <a:latin typeface="Arial"/>
                <a:ea typeface="Arial"/>
                <a:cs typeface="Arial"/>
                <a:sym typeface="Arial"/>
              </a:rPr>
            </a:br>
            <a:endParaRPr sz="2400" dirty="0">
              <a:solidFill>
                <a:schemeClr val="dk1"/>
              </a:solidFill>
              <a:latin typeface="Arial"/>
              <a:ea typeface="Arial"/>
              <a:cs typeface="Arial"/>
              <a:sym typeface="Arial"/>
            </a:endParaRPr>
          </a:p>
        </p:txBody>
      </p:sp>
      <p:sp>
        <p:nvSpPr>
          <p:cNvPr id="173" name="Google Shape;173;p4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10</a:t>
            </a:fld>
            <a:endParaRPr/>
          </a:p>
        </p:txBody>
      </p:sp>
      <p:pic>
        <p:nvPicPr>
          <p:cNvPr id="2" name="Google Shape;172;p47" descr="A close-up of a pool table&#10;&#10;Description automatically generated with low confidence">
            <a:extLst>
              <a:ext uri="{FF2B5EF4-FFF2-40B4-BE49-F238E27FC236}">
                <a16:creationId xmlns:a16="http://schemas.microsoft.com/office/drawing/2014/main" id="{8D09E7C8-CF57-A3CB-A1E3-DDCC418D64F8}"/>
              </a:ext>
            </a:extLst>
          </p:cNvPr>
          <p:cNvPicPr preferRelativeResize="0"/>
          <p:nvPr/>
        </p:nvPicPr>
        <p:blipFill rotWithShape="1">
          <a:blip r:embed="rId3" cstate="print">
            <a:alphaModFix/>
            <a:extLst>
              <a:ext uri="{28A0092B-C50C-407E-A947-70E740481C1C}">
                <a14:useLocalDpi xmlns:a14="http://schemas.microsoft.com/office/drawing/2010/main"/>
              </a:ext>
            </a:extLst>
          </a:blip>
          <a:srcRect b="-1"/>
          <a:stretch/>
        </p:blipFill>
        <p:spPr>
          <a:xfrm>
            <a:off x="6226166" y="10"/>
            <a:ext cx="5962785" cy="6857990"/>
          </a:xfrm>
          <a:custGeom>
            <a:avLst/>
            <a:gdLst/>
            <a:ahLst/>
            <a:cxnLst/>
            <a:rect l="l" t="t" r="r" b="b"/>
            <a:pathLst>
              <a:path w="5962785" h="6858000" extrusionOk="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Google Shape;178;p50"/>
          <p:cNvSpPr/>
          <p:nvPr/>
        </p:nvSpPr>
        <p:spPr>
          <a:xfrm>
            <a:off x="0" y="0"/>
            <a:ext cx="12188952"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9" name="Google Shape;179;p50"/>
          <p:cNvSpPr txBox="1">
            <a:spLocks noGrp="1"/>
          </p:cNvSpPr>
          <p:nvPr>
            <p:ph type="title"/>
          </p:nvPr>
        </p:nvSpPr>
        <p:spPr>
          <a:xfrm>
            <a:off x="328275" y="2184675"/>
            <a:ext cx="5572500" cy="5832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444"/>
              <a:buNone/>
            </a:pPr>
            <a:r>
              <a:rPr lang="en-CA" sz="3200" b="1" dirty="0">
                <a:solidFill>
                  <a:srgbClr val="FF5722"/>
                </a:solidFill>
                <a:latin typeface="Bierstadt" panose="020B0004020202020204" pitchFamily="34" charset="0"/>
                <a:ea typeface="Proxima Nova"/>
                <a:cs typeface="Proxima Nova"/>
                <a:sym typeface="Proxima Nova"/>
              </a:rPr>
              <a:t>Poll 2</a:t>
            </a:r>
            <a:endParaRPr sz="3200" b="1" dirty="0">
              <a:solidFill>
                <a:srgbClr val="FF5722"/>
              </a:solidFill>
              <a:latin typeface="Bierstadt" panose="020B0004020202020204" pitchFamily="34" charset="0"/>
              <a:ea typeface="Proxima Nova"/>
              <a:cs typeface="Proxima Nova"/>
              <a:sym typeface="Proxima Nova"/>
            </a:endParaRPr>
          </a:p>
          <a:p>
            <a:pPr marL="0" lvl="0" indent="0" algn="l" rtl="0">
              <a:lnSpc>
                <a:spcPct val="90000"/>
              </a:lnSpc>
              <a:spcBef>
                <a:spcPts val="0"/>
              </a:spcBef>
              <a:spcAft>
                <a:spcPts val="0"/>
              </a:spcAft>
              <a:buSzPts val="3444"/>
              <a:buNone/>
            </a:pPr>
            <a:br>
              <a:rPr lang="en-CA" sz="2200" dirty="0">
                <a:solidFill>
                  <a:schemeClr val="lt1"/>
                </a:solidFill>
                <a:latin typeface="Bierstadt" panose="020B0004020202020204" pitchFamily="34" charset="0"/>
                <a:ea typeface="Proxima Nova"/>
                <a:cs typeface="Proxima Nova"/>
                <a:sym typeface="Proxima Nova"/>
              </a:rPr>
            </a:br>
            <a:br>
              <a:rPr lang="en-CA" sz="2200" dirty="0">
                <a:solidFill>
                  <a:schemeClr val="lt1"/>
                </a:solidFill>
                <a:latin typeface="Bierstadt" panose="020B0004020202020204" pitchFamily="34" charset="0"/>
                <a:ea typeface="Proxima Nova"/>
                <a:cs typeface="Proxima Nova"/>
                <a:sym typeface="Proxima Nova"/>
              </a:rPr>
            </a:br>
            <a:r>
              <a:rPr lang="en-CA" sz="2200" dirty="0">
                <a:solidFill>
                  <a:schemeClr val="lt1"/>
                </a:solidFill>
                <a:latin typeface="Bierstadt" panose="020B0004020202020204" pitchFamily="34" charset="0"/>
                <a:ea typeface="Proxima Nova"/>
                <a:cs typeface="Proxima Nova"/>
                <a:sym typeface="Proxima Nova"/>
              </a:rPr>
              <a:t>Event: The forest fire.</a:t>
            </a:r>
            <a:endParaRPr sz="2200" dirty="0">
              <a:solidFill>
                <a:schemeClr val="lt1"/>
              </a:solidFill>
              <a:latin typeface="Bierstadt" panose="020B0004020202020204" pitchFamily="34" charset="0"/>
              <a:ea typeface="Proxima Nova"/>
              <a:cs typeface="Proxima Nova"/>
              <a:sym typeface="Proxima Nova"/>
            </a:endParaRPr>
          </a:p>
          <a:p>
            <a:pPr marL="0" lvl="0" indent="0" algn="l" rtl="0">
              <a:lnSpc>
                <a:spcPct val="90000"/>
              </a:lnSpc>
              <a:spcBef>
                <a:spcPts val="0"/>
              </a:spcBef>
              <a:spcAft>
                <a:spcPts val="0"/>
              </a:spcAft>
              <a:buSzPts val="3444"/>
              <a:buNone/>
            </a:pPr>
            <a:endParaRPr sz="2200" dirty="0">
              <a:latin typeface="Bierstadt" panose="020B0004020202020204" pitchFamily="34" charset="0"/>
              <a:ea typeface="Proxima Nova"/>
              <a:cs typeface="Proxima Nova"/>
              <a:sym typeface="Proxima Nova"/>
            </a:endParaRPr>
          </a:p>
          <a:p>
            <a:pPr marL="0" lvl="0" indent="0" algn="l" rtl="0">
              <a:lnSpc>
                <a:spcPct val="90000"/>
              </a:lnSpc>
              <a:spcBef>
                <a:spcPts val="0"/>
              </a:spcBef>
              <a:spcAft>
                <a:spcPts val="0"/>
              </a:spcAft>
              <a:buSzPts val="3444"/>
              <a:buNone/>
            </a:pPr>
            <a:r>
              <a:rPr lang="en-CA" sz="2200" dirty="0">
                <a:latin typeface="Bierstadt" panose="020B0004020202020204" pitchFamily="34" charset="0"/>
                <a:ea typeface="Proxima Nova"/>
                <a:cs typeface="Proxima Nova"/>
                <a:sym typeface="Proxima Nova"/>
              </a:rPr>
              <a:t>What do you think is best described as the “cause” and what is the “background condition”?</a:t>
            </a:r>
            <a:br>
              <a:rPr lang="en-CA" sz="2200" dirty="0">
                <a:solidFill>
                  <a:schemeClr val="lt1"/>
                </a:solidFill>
                <a:latin typeface="Bierstadt" panose="020B0004020202020204" pitchFamily="34" charset="0"/>
                <a:ea typeface="Proxima Nova"/>
                <a:cs typeface="Proxima Nova"/>
                <a:sym typeface="Proxima Nova"/>
              </a:rPr>
            </a:br>
            <a:br>
              <a:rPr lang="en-CA" sz="2200" dirty="0">
                <a:solidFill>
                  <a:schemeClr val="lt1"/>
                </a:solidFill>
                <a:latin typeface="Bierstadt" panose="020B0004020202020204" pitchFamily="34" charset="0"/>
                <a:ea typeface="Proxima Nova"/>
                <a:cs typeface="Proxima Nova"/>
                <a:sym typeface="Proxima Nova"/>
              </a:rPr>
            </a:br>
            <a:r>
              <a:rPr lang="en-CA" sz="2200" dirty="0">
                <a:solidFill>
                  <a:schemeClr val="lt1"/>
                </a:solidFill>
                <a:latin typeface="Bierstadt" panose="020B0004020202020204" pitchFamily="34" charset="0"/>
                <a:ea typeface="Proxima Nova"/>
                <a:cs typeface="Proxima Nova"/>
                <a:sym typeface="Proxima Nova"/>
              </a:rPr>
              <a:t>What is the cause?</a:t>
            </a:r>
            <a:br>
              <a:rPr lang="en-CA" sz="2200" dirty="0">
                <a:solidFill>
                  <a:schemeClr val="lt1"/>
                </a:solidFill>
                <a:latin typeface="Bierstadt" panose="020B0004020202020204" pitchFamily="34" charset="0"/>
                <a:ea typeface="Proxima Nova"/>
                <a:cs typeface="Proxima Nova"/>
                <a:sym typeface="Proxima Nova"/>
              </a:rPr>
            </a:br>
            <a:r>
              <a:rPr lang="en-CA" sz="2200" dirty="0">
                <a:solidFill>
                  <a:schemeClr val="lt1"/>
                </a:solidFill>
                <a:latin typeface="Bierstadt" panose="020B0004020202020204" pitchFamily="34" charset="0"/>
                <a:ea typeface="Proxima Nova"/>
                <a:cs typeface="Proxima Nova"/>
                <a:sym typeface="Proxima Nova"/>
              </a:rPr>
              <a:t>1) The routine thunderstorm</a:t>
            </a:r>
            <a:br>
              <a:rPr lang="en-CA" sz="2200" dirty="0">
                <a:solidFill>
                  <a:schemeClr val="lt1"/>
                </a:solidFill>
                <a:latin typeface="Bierstadt" panose="020B0004020202020204" pitchFamily="34" charset="0"/>
                <a:ea typeface="Proxima Nova"/>
                <a:cs typeface="Proxima Nova"/>
                <a:sym typeface="Proxima Nova"/>
              </a:rPr>
            </a:br>
            <a:r>
              <a:rPr lang="en-CA" sz="2200" dirty="0">
                <a:solidFill>
                  <a:schemeClr val="lt1"/>
                </a:solidFill>
                <a:latin typeface="Bierstadt" panose="020B0004020202020204" pitchFamily="34" charset="0"/>
                <a:ea typeface="Proxima Nova"/>
                <a:cs typeface="Proxima Nova"/>
                <a:sym typeface="Proxima Nova"/>
              </a:rPr>
              <a:t>2) The exceptionally dry summer</a:t>
            </a:r>
            <a:br>
              <a:rPr lang="en-CA" sz="2200" dirty="0">
                <a:solidFill>
                  <a:schemeClr val="lt1"/>
                </a:solidFill>
                <a:latin typeface="Bierstadt" panose="020B0004020202020204" pitchFamily="34" charset="0"/>
                <a:ea typeface="Proxima Nova"/>
                <a:cs typeface="Proxima Nova"/>
                <a:sym typeface="Proxima Nova"/>
              </a:rPr>
            </a:br>
            <a:br>
              <a:rPr lang="en-CA" sz="2200" dirty="0">
                <a:solidFill>
                  <a:schemeClr val="lt1"/>
                </a:solidFill>
                <a:latin typeface="Bierstadt" panose="020B0004020202020204" pitchFamily="34" charset="0"/>
                <a:ea typeface="Proxima Nova"/>
                <a:cs typeface="Proxima Nova"/>
                <a:sym typeface="Proxima Nova"/>
              </a:rPr>
            </a:br>
            <a:r>
              <a:rPr lang="en-CA" sz="2200" i="0" u="none" strike="noStrike" cap="none" dirty="0">
                <a:solidFill>
                  <a:schemeClr val="dk1"/>
                </a:solidFill>
                <a:highlight>
                  <a:srgbClr val="FFFF00"/>
                </a:highlight>
                <a:latin typeface="Bierstadt" panose="020B0004020202020204" pitchFamily="34" charset="0"/>
                <a:ea typeface="Proxima Nova"/>
                <a:cs typeface="Proxima Nova"/>
                <a:sym typeface="Proxima Nova"/>
              </a:rPr>
              <a:t>Insert Link to Poll (</a:t>
            </a:r>
            <a:r>
              <a:rPr lang="en-CA" sz="2200" i="0" u="none" strike="noStrike" cap="none" dirty="0" err="1">
                <a:solidFill>
                  <a:schemeClr val="dk1"/>
                </a:solidFill>
                <a:highlight>
                  <a:srgbClr val="FFFF00"/>
                </a:highlight>
                <a:latin typeface="Bierstadt" panose="020B0004020202020204" pitchFamily="34" charset="0"/>
                <a:ea typeface="Proxima Nova"/>
                <a:cs typeface="Proxima Nova"/>
                <a:sym typeface="Proxima Nova"/>
              </a:rPr>
              <a:t>mentimeter</a:t>
            </a:r>
            <a:r>
              <a:rPr lang="en-CA" sz="2200" i="0" u="none" strike="noStrike" cap="none" dirty="0">
                <a:solidFill>
                  <a:schemeClr val="dk1"/>
                </a:solidFill>
                <a:highlight>
                  <a:srgbClr val="FFFF00"/>
                </a:highlight>
                <a:latin typeface="Bierstadt" panose="020B0004020202020204" pitchFamily="34" charset="0"/>
                <a:ea typeface="Proxima Nova"/>
                <a:cs typeface="Proxima Nova"/>
                <a:sym typeface="Proxima Nova"/>
              </a:rPr>
              <a:t>, google forms, </a:t>
            </a:r>
            <a:r>
              <a:rPr lang="en-CA" sz="2200" i="0" u="none" strike="noStrike" cap="none" dirty="0" err="1">
                <a:solidFill>
                  <a:schemeClr val="dk1"/>
                </a:solidFill>
                <a:highlight>
                  <a:srgbClr val="FFFF00"/>
                </a:highlight>
                <a:latin typeface="Bierstadt" panose="020B0004020202020204" pitchFamily="34" charset="0"/>
                <a:ea typeface="Proxima Nova"/>
                <a:cs typeface="Proxima Nova"/>
                <a:sym typeface="Proxima Nova"/>
              </a:rPr>
              <a:t>etc</a:t>
            </a:r>
            <a:r>
              <a:rPr lang="en-CA" sz="2200" i="0" u="none" strike="noStrike" cap="none" dirty="0">
                <a:solidFill>
                  <a:schemeClr val="dk1"/>
                </a:solidFill>
                <a:highlight>
                  <a:srgbClr val="FFFF00"/>
                </a:highlight>
                <a:latin typeface="Bierstadt" panose="020B0004020202020204" pitchFamily="34" charset="0"/>
                <a:ea typeface="Proxima Nova"/>
                <a:cs typeface="Proxima Nova"/>
                <a:sym typeface="Proxima Nova"/>
              </a:rPr>
              <a:t>)</a:t>
            </a:r>
            <a:br>
              <a:rPr lang="en-CA" sz="2400" dirty="0">
                <a:solidFill>
                  <a:schemeClr val="dk1"/>
                </a:solidFill>
                <a:latin typeface="Bierstadt" panose="020B0004020202020204" pitchFamily="34" charset="0"/>
                <a:ea typeface="Proxima Nova"/>
                <a:cs typeface="Proxima Nova"/>
                <a:sym typeface="Proxima Nova"/>
              </a:rPr>
            </a:br>
            <a:br>
              <a:rPr lang="en-CA" sz="3300" dirty="0">
                <a:solidFill>
                  <a:schemeClr val="lt1"/>
                </a:solidFill>
                <a:latin typeface="Calibri"/>
                <a:ea typeface="Calibri"/>
                <a:cs typeface="Calibri"/>
                <a:sym typeface="Calibri"/>
              </a:rPr>
            </a:br>
            <a:br>
              <a:rPr lang="en-CA" sz="3600" b="0" i="0" u="none" strike="noStrike" cap="none" dirty="0">
                <a:solidFill>
                  <a:schemeClr val="dk1"/>
                </a:solidFill>
                <a:highlight>
                  <a:srgbClr val="FFFF00"/>
                </a:highlight>
                <a:latin typeface="Garamond"/>
                <a:ea typeface="Garamond"/>
                <a:cs typeface="Garamond"/>
                <a:sym typeface="Garamond"/>
              </a:rPr>
            </a:br>
            <a:br>
              <a:rPr lang="en-CA" sz="3300" dirty="0">
                <a:solidFill>
                  <a:schemeClr val="dk1"/>
                </a:solidFill>
                <a:latin typeface="Arial"/>
                <a:ea typeface="Arial"/>
                <a:cs typeface="Arial"/>
                <a:sym typeface="Arial"/>
              </a:rPr>
            </a:br>
            <a:br>
              <a:rPr lang="en-CA" sz="2400" dirty="0">
                <a:solidFill>
                  <a:schemeClr val="dk1"/>
                </a:solidFill>
                <a:latin typeface="Arial"/>
                <a:ea typeface="Arial"/>
                <a:cs typeface="Arial"/>
                <a:sym typeface="Arial"/>
              </a:rPr>
            </a:br>
            <a:endParaRPr sz="2400" dirty="0">
              <a:solidFill>
                <a:schemeClr val="dk1"/>
              </a:solidFill>
              <a:latin typeface="Arial"/>
              <a:ea typeface="Arial"/>
              <a:cs typeface="Arial"/>
              <a:sym typeface="Arial"/>
            </a:endParaRPr>
          </a:p>
        </p:txBody>
      </p:sp>
      <p:sp>
        <p:nvSpPr>
          <p:cNvPr id="180" name="Google Shape;180;p50"/>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11</a:t>
            </a:fld>
            <a:endParaRPr/>
          </a:p>
        </p:txBody>
      </p:sp>
      <p:pic>
        <p:nvPicPr>
          <p:cNvPr id="2" name="Google Shape;181;p50" descr="A picture containing tree&#10;&#10;Description automatically generated">
            <a:extLst>
              <a:ext uri="{FF2B5EF4-FFF2-40B4-BE49-F238E27FC236}">
                <a16:creationId xmlns:a16="http://schemas.microsoft.com/office/drawing/2014/main" id="{F7981A5B-8FA7-4879-1A46-F6D4BEB37C41}"/>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6759702" y="0"/>
            <a:ext cx="5429250"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
        <p:cNvGrpSpPr/>
        <p:nvPr/>
      </p:nvGrpSpPr>
      <p:grpSpPr>
        <a:xfrm>
          <a:off x="0" y="0"/>
          <a:ext cx="0" cy="0"/>
          <a:chOff x="0" y="0"/>
          <a:chExt cx="0" cy="0"/>
        </a:xfrm>
      </p:grpSpPr>
      <p:sp>
        <p:nvSpPr>
          <p:cNvPr id="186" name="Google Shape;186;p10"/>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Garamond"/>
              <a:buNone/>
            </a:pPr>
            <a:r>
              <a:rPr lang="en-CA" sz="3200" dirty="0">
                <a:solidFill>
                  <a:schemeClr val="dk1"/>
                </a:solidFill>
                <a:latin typeface="Bierstadt" panose="020B0004020202020204" pitchFamily="34" charset="0"/>
                <a:ea typeface="Proxima Nova"/>
                <a:cs typeface="Proxima Nova"/>
                <a:sym typeface="Proxima Nova"/>
              </a:rPr>
              <a:t>The </a:t>
            </a:r>
            <a:r>
              <a:rPr lang="en-CA" sz="3200" b="1" dirty="0">
                <a:solidFill>
                  <a:srgbClr val="FF5722"/>
                </a:solidFill>
                <a:latin typeface="Bierstadt" panose="020B0004020202020204" pitchFamily="34" charset="0"/>
                <a:ea typeface="Proxima Nova"/>
                <a:cs typeface="Proxima Nova"/>
                <a:sym typeface="Proxima Nova"/>
              </a:rPr>
              <a:t>Medical Model</a:t>
            </a:r>
            <a:r>
              <a:rPr lang="en-CA" sz="3200" dirty="0">
                <a:solidFill>
                  <a:schemeClr val="dk1"/>
                </a:solidFill>
                <a:latin typeface="Bierstadt" panose="020B0004020202020204" pitchFamily="34" charset="0"/>
                <a:ea typeface="Proxima Nova"/>
                <a:cs typeface="Proxima Nova"/>
                <a:sym typeface="Proxima Nova"/>
              </a:rPr>
              <a:t> of disability</a:t>
            </a:r>
            <a:endParaRPr sz="3200" dirty="0">
              <a:solidFill>
                <a:schemeClr val="dk1"/>
              </a:solidFill>
              <a:latin typeface="Bierstadt" panose="020B0004020202020204" pitchFamily="34" charset="0"/>
              <a:ea typeface="Proxima Nova"/>
              <a:cs typeface="Proxima Nova"/>
              <a:sym typeface="Proxima Nova"/>
            </a:endParaRPr>
          </a:p>
        </p:txBody>
      </p:sp>
      <p:sp>
        <p:nvSpPr>
          <p:cNvPr id="187" name="Google Shape;187;p10"/>
          <p:cNvSpPr txBox="1">
            <a:spLocks noGrp="1"/>
          </p:cNvSpPr>
          <p:nvPr>
            <p:ph type="body" idx="1"/>
          </p:nvPr>
        </p:nvSpPr>
        <p:spPr>
          <a:xfrm>
            <a:off x="5378398" y="4101125"/>
            <a:ext cx="7108200" cy="2007900"/>
          </a:xfrm>
          <a:prstGeom prst="rect">
            <a:avLst/>
          </a:prstGeom>
          <a:noFill/>
          <a:ln>
            <a:noFill/>
          </a:ln>
        </p:spPr>
        <p:txBody>
          <a:bodyPr spcFirstLastPara="1" wrap="square" lIns="91425" tIns="45700" rIns="91425" bIns="45700" anchor="t" anchorCtr="0">
            <a:normAutofit/>
          </a:bodyPr>
          <a:lstStyle/>
          <a:p>
            <a:pPr marL="43249" lvl="0" indent="0" algn="ctr" rtl="0">
              <a:lnSpc>
                <a:spcPct val="90000"/>
              </a:lnSpc>
              <a:spcBef>
                <a:spcPts val="0"/>
              </a:spcBef>
              <a:spcAft>
                <a:spcPts val="0"/>
              </a:spcAft>
              <a:buClr>
                <a:schemeClr val="lt1"/>
              </a:buClr>
              <a:buSzPts val="3027"/>
              <a:buNone/>
            </a:pPr>
            <a:r>
              <a:rPr lang="en-CA" dirty="0"/>
              <a:t>In some disabilities</a:t>
            </a:r>
            <a:r>
              <a:rPr lang="en-CA" dirty="0">
                <a:latin typeface="Calibri"/>
                <a:ea typeface="Calibri"/>
                <a:cs typeface="Calibri"/>
                <a:sym typeface="Calibri"/>
              </a:rPr>
              <a:t>, the limitations are </a:t>
            </a:r>
            <a:r>
              <a:rPr lang="en-CA" b="1" dirty="0">
                <a:latin typeface="Calibri"/>
                <a:ea typeface="Calibri"/>
                <a:cs typeface="Calibri"/>
                <a:sym typeface="Calibri"/>
              </a:rPr>
              <a:t>caused by the physical or mental impairment. </a:t>
            </a:r>
            <a:endParaRPr dirty="0"/>
          </a:p>
          <a:p>
            <a:pPr marL="43249" lvl="0" indent="0" algn="l" rtl="0">
              <a:lnSpc>
                <a:spcPct val="90000"/>
              </a:lnSpc>
              <a:spcBef>
                <a:spcPts val="0"/>
              </a:spcBef>
              <a:spcAft>
                <a:spcPts val="0"/>
              </a:spcAft>
              <a:buClr>
                <a:schemeClr val="lt1"/>
              </a:buClr>
              <a:buSzPts val="3027"/>
              <a:buNone/>
            </a:pPr>
            <a:r>
              <a:rPr lang="en-CA" sz="1800" dirty="0">
                <a:solidFill>
                  <a:schemeClr val="dk1"/>
                </a:solidFill>
                <a:latin typeface="Bierstadt" panose="020B0004020202020204" pitchFamily="34" charset="0"/>
                <a:ea typeface="Proxima Nova"/>
                <a:cs typeface="Proxima Nova"/>
                <a:sym typeface="Proxima Nova"/>
              </a:rPr>
              <a:t>The </a:t>
            </a:r>
            <a:r>
              <a:rPr lang="en-CA" sz="1800" b="1" dirty="0">
                <a:solidFill>
                  <a:srgbClr val="FF5722"/>
                </a:solidFill>
                <a:latin typeface="Bierstadt" panose="020B0004020202020204" pitchFamily="34" charset="0"/>
                <a:ea typeface="Proxima Nova"/>
                <a:cs typeface="Proxima Nova"/>
                <a:sym typeface="Proxima Nova"/>
              </a:rPr>
              <a:t>human world</a:t>
            </a:r>
            <a:r>
              <a:rPr lang="en-CA" sz="1800" b="1" dirty="0">
                <a:solidFill>
                  <a:schemeClr val="dk1"/>
                </a:solidFill>
                <a:latin typeface="Bierstadt" panose="020B0004020202020204" pitchFamily="34" charset="0"/>
                <a:ea typeface="Proxima Nova"/>
                <a:cs typeface="Proxima Nova"/>
                <a:sym typeface="Proxima Nova"/>
              </a:rPr>
              <a:t> </a:t>
            </a:r>
            <a:r>
              <a:rPr lang="en-CA" sz="1800" dirty="0">
                <a:solidFill>
                  <a:schemeClr val="dk1"/>
                </a:solidFill>
                <a:latin typeface="Bierstadt" panose="020B0004020202020204" pitchFamily="34" charset="0"/>
                <a:ea typeface="Proxima Nova"/>
                <a:cs typeface="Proxima Nova"/>
                <a:sym typeface="Proxima Nova"/>
              </a:rPr>
              <a:t>is a background condition</a:t>
            </a:r>
            <a:endParaRPr sz="1800" dirty="0">
              <a:solidFill>
                <a:schemeClr val="dk1"/>
              </a:solidFill>
              <a:latin typeface="Bierstadt" panose="020B0004020202020204" pitchFamily="34" charset="0"/>
              <a:ea typeface="Proxima Nova"/>
              <a:cs typeface="Proxima Nova"/>
              <a:sym typeface="Proxima Nova"/>
            </a:endParaRPr>
          </a:p>
          <a:p>
            <a:pPr marL="228600" lvl="0" indent="-50800" algn="l" rtl="0">
              <a:lnSpc>
                <a:spcPct val="90000"/>
              </a:lnSpc>
              <a:spcBef>
                <a:spcPts val="1000"/>
              </a:spcBef>
              <a:spcAft>
                <a:spcPts val="0"/>
              </a:spcAft>
              <a:buClr>
                <a:schemeClr val="lt1"/>
              </a:buClr>
              <a:buSzPts val="3027"/>
              <a:buNone/>
            </a:pPr>
            <a:endParaRPr dirty="0">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3027"/>
              <a:buNone/>
            </a:pPr>
            <a:endParaRPr dirty="0">
              <a:latin typeface="Garamond"/>
              <a:ea typeface="Garamond"/>
              <a:cs typeface="Garamond"/>
              <a:sym typeface="Garamond"/>
            </a:endParaRPr>
          </a:p>
        </p:txBody>
      </p:sp>
      <p:sp>
        <p:nvSpPr>
          <p:cNvPr id="188" name="Google Shape;188;p10"/>
          <p:cNvSpPr/>
          <p:nvPr/>
        </p:nvSpPr>
        <p:spPr>
          <a:xfrm>
            <a:off x="1784325" y="3928825"/>
            <a:ext cx="3148500" cy="2097900"/>
          </a:xfrm>
          <a:prstGeom prst="roundRect">
            <a:avLst>
              <a:gd name="adj" fmla="val 16667"/>
            </a:avLst>
          </a:prstGeom>
          <a:solidFill>
            <a:schemeClr val="accent6">
              <a:lumMod val="75000"/>
            </a:schemeClr>
          </a:solidFill>
          <a:ln w="12700" cap="flat" cmpd="sng">
            <a:solidFill>
              <a:srgbClr val="0645A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CA" sz="2800" b="0" i="0" u="none" strike="noStrike" cap="none" dirty="0">
                <a:solidFill>
                  <a:schemeClr val="tx1"/>
                </a:solidFill>
                <a:latin typeface="Bierstadt" panose="020B0004020202020204" pitchFamily="34" charset="0"/>
                <a:ea typeface="Proxima Nova"/>
                <a:cs typeface="Proxima Nova"/>
                <a:sym typeface="Proxima Nova"/>
              </a:rPr>
              <a:t>Human world</a:t>
            </a:r>
            <a:endParaRPr sz="1400" b="0" i="0" u="none" strike="noStrike" cap="none" dirty="0">
              <a:solidFill>
                <a:schemeClr val="tx1"/>
              </a:solidFill>
              <a:latin typeface="Bierstadt" panose="020B0004020202020204" pitchFamily="34" charset="0"/>
              <a:ea typeface="Proxima Nova"/>
              <a:cs typeface="Proxima Nova"/>
              <a:sym typeface="Proxima Nova"/>
            </a:endParaRPr>
          </a:p>
        </p:txBody>
      </p:sp>
      <p:sp>
        <p:nvSpPr>
          <p:cNvPr id="189" name="Google Shape;189;p10"/>
          <p:cNvSpPr/>
          <p:nvPr/>
        </p:nvSpPr>
        <p:spPr>
          <a:xfrm>
            <a:off x="1711497" y="1636300"/>
            <a:ext cx="3221400" cy="2194500"/>
          </a:xfrm>
          <a:prstGeom prst="roundRect">
            <a:avLst>
              <a:gd name="adj"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CA" sz="2800" b="0" i="0" u="none" strike="noStrike" cap="none" dirty="0">
                <a:solidFill>
                  <a:schemeClr val="lt1"/>
                </a:solidFill>
                <a:latin typeface="Bierstadt" panose="020B0004020202020204" pitchFamily="34" charset="0"/>
                <a:ea typeface="Proxima Nova"/>
                <a:cs typeface="Proxima Nova"/>
                <a:sym typeface="Proxima Nova"/>
              </a:rPr>
              <a:t>Physical or mental impairment</a:t>
            </a:r>
            <a:endParaRPr sz="2800" b="0" i="0" u="none" strike="noStrike" cap="none" dirty="0">
              <a:solidFill>
                <a:schemeClr val="lt1"/>
              </a:solidFill>
              <a:latin typeface="Bierstadt" panose="020B0004020202020204" pitchFamily="34" charset="0"/>
              <a:ea typeface="Proxima Nova"/>
              <a:cs typeface="Proxima Nova"/>
              <a:sym typeface="Proxima Nova"/>
            </a:endParaRPr>
          </a:p>
        </p:txBody>
      </p:sp>
      <p:sp>
        <p:nvSpPr>
          <p:cNvPr id="190" name="Google Shape;190;p10"/>
          <p:cNvSpPr/>
          <p:nvPr/>
        </p:nvSpPr>
        <p:spPr>
          <a:xfrm>
            <a:off x="6640987" y="1636300"/>
            <a:ext cx="3221400" cy="2181300"/>
          </a:xfrm>
          <a:prstGeom prst="roundRect">
            <a:avLst>
              <a:gd name="adj" fmla="val 16667"/>
            </a:avLst>
          </a:prstGeom>
          <a:solidFill>
            <a:schemeClr val="accent4">
              <a:lumMod val="75000"/>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CA" sz="2800" b="0" i="0" u="none" strike="noStrike" cap="none" dirty="0">
                <a:solidFill>
                  <a:schemeClr val="lt1"/>
                </a:solidFill>
                <a:latin typeface="Bierstadt" panose="020B0004020202020204" pitchFamily="34" charset="0"/>
                <a:ea typeface="Proxima Nova"/>
                <a:cs typeface="Proxima Nova"/>
                <a:sym typeface="Proxima Nova"/>
              </a:rPr>
              <a:t>Personal / social limitation</a:t>
            </a:r>
            <a:endParaRPr sz="1400" b="0" i="0" u="none" strike="noStrike" cap="none" dirty="0">
              <a:solidFill>
                <a:srgbClr val="000000"/>
              </a:solidFill>
              <a:latin typeface="Bierstadt" panose="020B0004020202020204" pitchFamily="34" charset="0"/>
              <a:ea typeface="Proxima Nova"/>
              <a:cs typeface="Proxima Nova"/>
              <a:sym typeface="Proxima Nova"/>
            </a:endParaRPr>
          </a:p>
        </p:txBody>
      </p:sp>
      <p:sp>
        <p:nvSpPr>
          <p:cNvPr id="191" name="Google Shape;191;p10"/>
          <p:cNvSpPr/>
          <p:nvPr/>
        </p:nvSpPr>
        <p:spPr>
          <a:xfrm>
            <a:off x="5354925" y="2559397"/>
            <a:ext cx="795300" cy="451500"/>
          </a:xfrm>
          <a:prstGeom prst="rightArrow">
            <a:avLst>
              <a:gd name="adj1" fmla="val 50000"/>
              <a:gd name="adj2"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Bierstadt" panose="020B0004020202020204" pitchFamily="34" charset="0"/>
              <a:ea typeface="Proxima Nova"/>
              <a:cs typeface="Proxima Nova"/>
              <a:sym typeface="Proxima Nova"/>
            </a:endParaRPr>
          </a:p>
        </p:txBody>
      </p:sp>
      <p:sp>
        <p:nvSpPr>
          <p:cNvPr id="192" name="Google Shape;192;p10"/>
          <p:cNvSpPr txBox="1"/>
          <p:nvPr/>
        </p:nvSpPr>
        <p:spPr>
          <a:xfrm>
            <a:off x="5378396" y="2597240"/>
            <a:ext cx="748500" cy="292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300" b="0" i="0" u="none" strike="noStrike" cap="none" dirty="0">
                <a:solidFill>
                  <a:schemeClr val="dk1"/>
                </a:solidFill>
                <a:latin typeface="Bierstadt" panose="020B0004020202020204" pitchFamily="34" charset="0"/>
                <a:ea typeface="Proxima Nova"/>
                <a:cs typeface="Proxima Nova"/>
                <a:sym typeface="Proxima Nova"/>
              </a:rPr>
              <a:t>causes</a:t>
            </a:r>
            <a:endParaRPr sz="1300" b="0" i="0" u="none" strike="noStrike" cap="none" dirty="0">
              <a:solidFill>
                <a:schemeClr val="dk1"/>
              </a:solidFill>
              <a:latin typeface="Bierstadt" panose="020B0004020202020204" pitchFamily="34" charset="0"/>
              <a:ea typeface="Proxima Nova"/>
              <a:cs typeface="Proxima Nova"/>
              <a:sym typeface="Proxima Nov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p11"/>
          <p:cNvSpPr txBox="1">
            <a:spLocks noGrp="1"/>
          </p:cNvSpPr>
          <p:nvPr>
            <p:ph type="title"/>
          </p:nvPr>
        </p:nvSpPr>
        <p:spPr>
          <a:xfrm>
            <a:off x="681446" y="319686"/>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Garamond"/>
              <a:buNone/>
            </a:pPr>
            <a:r>
              <a:rPr lang="en-CA" sz="3200" dirty="0">
                <a:solidFill>
                  <a:schemeClr val="dk1"/>
                </a:solidFill>
                <a:latin typeface="Bierstadt" panose="020B0004020202020204" pitchFamily="34" charset="0"/>
                <a:ea typeface="Proxima Nova"/>
                <a:cs typeface="Proxima Nova"/>
                <a:sym typeface="Proxima Nova"/>
              </a:rPr>
              <a:t>The </a:t>
            </a:r>
            <a:r>
              <a:rPr lang="en-CA" sz="3200" b="1" dirty="0">
                <a:solidFill>
                  <a:srgbClr val="FF5722"/>
                </a:solidFill>
                <a:latin typeface="Bierstadt" panose="020B0004020202020204" pitchFamily="34" charset="0"/>
                <a:ea typeface="Proxima Nova"/>
                <a:cs typeface="Proxima Nova"/>
                <a:sym typeface="Proxima Nova"/>
              </a:rPr>
              <a:t>Social Model</a:t>
            </a:r>
            <a:r>
              <a:rPr lang="en-CA" sz="3200" dirty="0">
                <a:solidFill>
                  <a:schemeClr val="dk1"/>
                </a:solidFill>
                <a:latin typeface="Bierstadt" panose="020B0004020202020204" pitchFamily="34" charset="0"/>
                <a:ea typeface="Proxima Nova"/>
                <a:cs typeface="Proxima Nova"/>
                <a:sym typeface="Proxima Nova"/>
              </a:rPr>
              <a:t> of disability</a:t>
            </a:r>
            <a:endParaRPr sz="3200" dirty="0">
              <a:solidFill>
                <a:schemeClr val="dk1"/>
              </a:solidFill>
              <a:latin typeface="Bierstadt" panose="020B0004020202020204" pitchFamily="34" charset="0"/>
              <a:ea typeface="Proxima Nova"/>
              <a:cs typeface="Proxima Nova"/>
              <a:sym typeface="Proxima Nova"/>
            </a:endParaRPr>
          </a:p>
        </p:txBody>
      </p:sp>
      <p:sp>
        <p:nvSpPr>
          <p:cNvPr id="198" name="Google Shape;198;p11"/>
          <p:cNvSpPr txBox="1">
            <a:spLocks noGrp="1"/>
          </p:cNvSpPr>
          <p:nvPr>
            <p:ph type="body" idx="1"/>
          </p:nvPr>
        </p:nvSpPr>
        <p:spPr>
          <a:xfrm>
            <a:off x="5342325" y="4419550"/>
            <a:ext cx="5181900" cy="1608600"/>
          </a:xfrm>
          <a:prstGeom prst="rect">
            <a:avLst/>
          </a:prstGeom>
          <a:noFill/>
          <a:ln>
            <a:noFill/>
          </a:ln>
        </p:spPr>
        <p:txBody>
          <a:bodyPr spcFirstLastPara="1" wrap="square" lIns="91425" tIns="45700" rIns="91425" bIns="45700" anchor="t" anchorCtr="0">
            <a:noAutofit/>
          </a:bodyPr>
          <a:lstStyle/>
          <a:p>
            <a:pPr marL="25400" lvl="0" indent="0" algn="l" rtl="0">
              <a:lnSpc>
                <a:spcPct val="90000"/>
              </a:lnSpc>
              <a:spcBef>
                <a:spcPts val="0"/>
              </a:spcBef>
              <a:spcAft>
                <a:spcPts val="0"/>
              </a:spcAft>
              <a:buClr>
                <a:schemeClr val="lt1"/>
              </a:buClr>
              <a:buSzPts val="2400"/>
              <a:buNone/>
            </a:pPr>
            <a:r>
              <a:rPr lang="en-CA" sz="1800" dirty="0">
                <a:solidFill>
                  <a:schemeClr val="dk1"/>
                </a:solidFill>
                <a:latin typeface="Bierstadt" panose="020B0004020202020204" pitchFamily="34" charset="0"/>
                <a:ea typeface="Proxima Nova"/>
                <a:cs typeface="Proxima Nova"/>
                <a:sym typeface="Proxima Nova"/>
              </a:rPr>
              <a:t>In some disabilities, the limitations are caused by </a:t>
            </a:r>
            <a:r>
              <a:rPr lang="en-CA" sz="1800" b="1" dirty="0">
                <a:solidFill>
                  <a:srgbClr val="FF5722"/>
                </a:solidFill>
                <a:latin typeface="Bierstadt" panose="020B0004020202020204" pitchFamily="34" charset="0"/>
                <a:ea typeface="Proxima Nova"/>
                <a:cs typeface="Proxima Nova"/>
                <a:sym typeface="Proxima Nova"/>
              </a:rPr>
              <a:t>the human world</a:t>
            </a:r>
            <a:r>
              <a:rPr lang="en-CA" sz="1800" b="1" dirty="0">
                <a:solidFill>
                  <a:schemeClr val="dk1"/>
                </a:solidFill>
                <a:latin typeface="Bierstadt" panose="020B0004020202020204" pitchFamily="34" charset="0"/>
                <a:ea typeface="Proxima Nova"/>
                <a:cs typeface="Proxima Nova"/>
                <a:sym typeface="Proxima Nova"/>
              </a:rPr>
              <a:t> </a:t>
            </a:r>
            <a:r>
              <a:rPr lang="en-CA" sz="1800" dirty="0">
                <a:solidFill>
                  <a:schemeClr val="dk1"/>
                </a:solidFill>
                <a:latin typeface="Bierstadt" panose="020B0004020202020204" pitchFamily="34" charset="0"/>
                <a:ea typeface="Proxima Nova"/>
                <a:cs typeface="Proxima Nova"/>
                <a:sym typeface="Proxima Nova"/>
              </a:rPr>
              <a:t>– whether through stigma or environmental design. </a:t>
            </a:r>
            <a:endParaRPr sz="1800" dirty="0">
              <a:solidFill>
                <a:schemeClr val="dk1"/>
              </a:solidFill>
              <a:latin typeface="Bierstadt" panose="020B0004020202020204" pitchFamily="34" charset="0"/>
              <a:ea typeface="Proxima Nova"/>
              <a:cs typeface="Proxima Nova"/>
              <a:sym typeface="Proxima Nova"/>
            </a:endParaRPr>
          </a:p>
          <a:p>
            <a:pPr marL="25400" lvl="0" indent="0" algn="l" rtl="0">
              <a:lnSpc>
                <a:spcPct val="90000"/>
              </a:lnSpc>
              <a:spcBef>
                <a:spcPts val="0"/>
              </a:spcBef>
              <a:spcAft>
                <a:spcPts val="0"/>
              </a:spcAft>
              <a:buClr>
                <a:schemeClr val="lt1"/>
              </a:buClr>
              <a:buSzPts val="2400"/>
              <a:buNone/>
            </a:pPr>
            <a:endParaRPr sz="1800" dirty="0">
              <a:solidFill>
                <a:schemeClr val="dk1"/>
              </a:solidFill>
              <a:latin typeface="Bierstadt" panose="020B0004020202020204" pitchFamily="34" charset="0"/>
              <a:ea typeface="Proxima Nova"/>
              <a:cs typeface="Proxima Nova"/>
              <a:sym typeface="Proxima Nova"/>
            </a:endParaRPr>
          </a:p>
          <a:p>
            <a:pPr marL="25400" lvl="0" indent="0" algn="l" rtl="0">
              <a:lnSpc>
                <a:spcPct val="90000"/>
              </a:lnSpc>
              <a:spcBef>
                <a:spcPts val="0"/>
              </a:spcBef>
              <a:spcAft>
                <a:spcPts val="0"/>
              </a:spcAft>
              <a:buClr>
                <a:schemeClr val="lt1"/>
              </a:buClr>
              <a:buSzPts val="2400"/>
              <a:buNone/>
            </a:pPr>
            <a:r>
              <a:rPr lang="en-CA" sz="1800" dirty="0">
                <a:solidFill>
                  <a:schemeClr val="dk1"/>
                </a:solidFill>
                <a:latin typeface="Bierstadt" panose="020B0004020202020204" pitchFamily="34" charset="0"/>
                <a:ea typeface="Proxima Nova"/>
                <a:cs typeface="Proxima Nova"/>
                <a:sym typeface="Proxima Nova"/>
              </a:rPr>
              <a:t>The </a:t>
            </a:r>
            <a:r>
              <a:rPr lang="en-CA" sz="1800" b="1" dirty="0">
                <a:solidFill>
                  <a:srgbClr val="FF5722"/>
                </a:solidFill>
                <a:latin typeface="Bierstadt" panose="020B0004020202020204" pitchFamily="34" charset="0"/>
                <a:ea typeface="Proxima Nova"/>
                <a:cs typeface="Proxima Nova"/>
                <a:sym typeface="Proxima Nova"/>
              </a:rPr>
              <a:t>impairment</a:t>
            </a:r>
            <a:r>
              <a:rPr lang="en-CA" sz="1800" dirty="0">
                <a:solidFill>
                  <a:schemeClr val="dk1"/>
                </a:solidFill>
                <a:latin typeface="Bierstadt" panose="020B0004020202020204" pitchFamily="34" charset="0"/>
                <a:ea typeface="Proxima Nova"/>
                <a:cs typeface="Proxima Nova"/>
                <a:sym typeface="Proxima Nova"/>
              </a:rPr>
              <a:t> is a background condition.</a:t>
            </a:r>
            <a:endParaRPr sz="1800" dirty="0">
              <a:solidFill>
                <a:schemeClr val="dk1"/>
              </a:solidFill>
              <a:latin typeface="Bierstadt" panose="020B0004020202020204" pitchFamily="34" charset="0"/>
              <a:ea typeface="Proxima Nova"/>
              <a:cs typeface="Proxima Nova"/>
              <a:sym typeface="Proxima Nova"/>
            </a:endParaRPr>
          </a:p>
          <a:p>
            <a:pPr marL="228600" lvl="0" indent="-50800" algn="l" rtl="0">
              <a:lnSpc>
                <a:spcPct val="90000"/>
              </a:lnSpc>
              <a:spcBef>
                <a:spcPts val="1000"/>
              </a:spcBef>
              <a:spcAft>
                <a:spcPts val="0"/>
              </a:spcAft>
              <a:buClr>
                <a:schemeClr val="lt1"/>
              </a:buClr>
              <a:buSzPts val="2800"/>
              <a:buNone/>
            </a:pPr>
            <a:endParaRPr sz="1800" dirty="0">
              <a:solidFill>
                <a:schemeClr val="dk1"/>
              </a:solidFill>
              <a:latin typeface="Bierstadt" panose="020B0004020202020204" pitchFamily="34" charset="0"/>
              <a:ea typeface="Proxima Nova"/>
              <a:cs typeface="Proxima Nova"/>
              <a:sym typeface="Proxima Nova"/>
            </a:endParaRPr>
          </a:p>
        </p:txBody>
      </p:sp>
      <p:sp>
        <p:nvSpPr>
          <p:cNvPr id="199" name="Google Shape;199;p1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13</a:t>
            </a:fld>
            <a:endParaRPr/>
          </a:p>
        </p:txBody>
      </p:sp>
      <p:sp>
        <p:nvSpPr>
          <p:cNvPr id="200" name="Google Shape;200;p11"/>
          <p:cNvSpPr/>
          <p:nvPr/>
        </p:nvSpPr>
        <p:spPr>
          <a:xfrm>
            <a:off x="1748250" y="1656250"/>
            <a:ext cx="3148500" cy="2181300"/>
          </a:xfrm>
          <a:prstGeom prst="roundRect">
            <a:avLst>
              <a:gd name="adj" fmla="val 16667"/>
            </a:avLst>
          </a:prstGeom>
          <a:solidFill>
            <a:srgbClr val="0645AD"/>
          </a:solidFill>
          <a:ln w="12700" cap="flat" cmpd="sng">
            <a:solidFill>
              <a:srgbClr val="0645A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CA" sz="2800" b="0" i="0" u="none" strike="noStrike" cap="none" dirty="0">
                <a:solidFill>
                  <a:schemeClr val="lt1"/>
                </a:solidFill>
                <a:latin typeface="Bierstadt" panose="020B0004020202020204" pitchFamily="34" charset="0"/>
                <a:ea typeface="Proxima Nova"/>
                <a:cs typeface="Proxima Nova"/>
                <a:sym typeface="Proxima Nova"/>
              </a:rPr>
              <a:t>Human world</a:t>
            </a:r>
            <a:endParaRPr sz="1400" b="0" i="0" u="none" strike="noStrike" cap="none" dirty="0">
              <a:solidFill>
                <a:schemeClr val="lt1"/>
              </a:solidFill>
              <a:latin typeface="Bierstadt" panose="020B0004020202020204" pitchFamily="34" charset="0"/>
              <a:ea typeface="Proxima Nova"/>
              <a:cs typeface="Proxima Nova"/>
              <a:sym typeface="Proxima Nova"/>
            </a:endParaRPr>
          </a:p>
        </p:txBody>
      </p:sp>
      <p:sp>
        <p:nvSpPr>
          <p:cNvPr id="201" name="Google Shape;201;p11"/>
          <p:cNvSpPr/>
          <p:nvPr/>
        </p:nvSpPr>
        <p:spPr>
          <a:xfrm>
            <a:off x="1711797" y="3986025"/>
            <a:ext cx="3221400" cy="2194500"/>
          </a:xfrm>
          <a:prstGeom prst="roundRect">
            <a:avLst>
              <a:gd name="adj" fmla="val 16667"/>
            </a:avLst>
          </a:prstGeom>
          <a:solidFill>
            <a:schemeClr val="accent6">
              <a:lumMod val="75000"/>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CA" sz="2800" b="0" i="0" u="none" strike="noStrike" cap="none" dirty="0">
                <a:solidFill>
                  <a:schemeClr val="tx1"/>
                </a:solidFill>
                <a:latin typeface="Bierstadt" panose="020B0004020202020204" pitchFamily="34" charset="0"/>
                <a:ea typeface="Proxima Nova"/>
                <a:cs typeface="Proxima Nova"/>
                <a:sym typeface="Proxima Nova"/>
              </a:rPr>
              <a:t>Physical or mental impairment</a:t>
            </a:r>
            <a:endParaRPr sz="2800" b="0" i="0" u="none" strike="noStrike" cap="none" dirty="0">
              <a:solidFill>
                <a:schemeClr val="tx1"/>
              </a:solidFill>
              <a:latin typeface="Bierstadt" panose="020B0004020202020204" pitchFamily="34" charset="0"/>
              <a:ea typeface="Proxima Nova"/>
              <a:cs typeface="Proxima Nova"/>
              <a:sym typeface="Proxima Nova"/>
            </a:endParaRPr>
          </a:p>
        </p:txBody>
      </p:sp>
      <p:sp>
        <p:nvSpPr>
          <p:cNvPr id="202" name="Google Shape;202;p11"/>
          <p:cNvSpPr/>
          <p:nvPr/>
        </p:nvSpPr>
        <p:spPr>
          <a:xfrm>
            <a:off x="6604912" y="1652325"/>
            <a:ext cx="3221400" cy="2181300"/>
          </a:xfrm>
          <a:prstGeom prst="roundRect">
            <a:avLst>
              <a:gd name="adj" fmla="val 16667"/>
            </a:avLst>
          </a:prstGeom>
          <a:solidFill>
            <a:schemeClr val="accent4">
              <a:lumMod val="75000"/>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CA" sz="2800" b="0" i="0" u="none" strike="noStrike" cap="none" dirty="0">
                <a:solidFill>
                  <a:schemeClr val="lt1"/>
                </a:solidFill>
                <a:latin typeface="Bierstadt" panose="020B0004020202020204" pitchFamily="34" charset="0"/>
                <a:ea typeface="Proxima Nova"/>
                <a:cs typeface="Proxima Nova"/>
                <a:sym typeface="Proxima Nova"/>
              </a:rPr>
              <a:t>Personal / social limitation</a:t>
            </a:r>
            <a:endParaRPr sz="1400" b="0" i="0" u="none" strike="noStrike" cap="none" dirty="0">
              <a:solidFill>
                <a:srgbClr val="000000"/>
              </a:solidFill>
              <a:latin typeface="Bierstadt" panose="020B0004020202020204" pitchFamily="34" charset="0"/>
              <a:ea typeface="Proxima Nova"/>
              <a:cs typeface="Proxima Nova"/>
              <a:sym typeface="Proxima Nova"/>
            </a:endParaRPr>
          </a:p>
        </p:txBody>
      </p:sp>
      <p:sp>
        <p:nvSpPr>
          <p:cNvPr id="203" name="Google Shape;203;p11"/>
          <p:cNvSpPr/>
          <p:nvPr/>
        </p:nvSpPr>
        <p:spPr>
          <a:xfrm>
            <a:off x="5318850" y="2575422"/>
            <a:ext cx="795300" cy="451500"/>
          </a:xfrm>
          <a:prstGeom prst="rightArrow">
            <a:avLst>
              <a:gd name="adj1" fmla="val 50000"/>
              <a:gd name="adj2"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Bierstadt" panose="020B0004020202020204" pitchFamily="34" charset="0"/>
              <a:ea typeface="Proxima Nova"/>
              <a:cs typeface="Proxima Nova"/>
              <a:sym typeface="Proxima Nova"/>
            </a:endParaRPr>
          </a:p>
        </p:txBody>
      </p:sp>
      <p:sp>
        <p:nvSpPr>
          <p:cNvPr id="204" name="Google Shape;204;p11"/>
          <p:cNvSpPr txBox="1"/>
          <p:nvPr/>
        </p:nvSpPr>
        <p:spPr>
          <a:xfrm>
            <a:off x="5342321" y="2613265"/>
            <a:ext cx="748500" cy="292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300" b="0" i="0" u="none" strike="noStrike" cap="none" dirty="0">
                <a:solidFill>
                  <a:schemeClr val="dk1"/>
                </a:solidFill>
                <a:latin typeface="Bierstadt" panose="020B0004020202020204" pitchFamily="34" charset="0"/>
                <a:ea typeface="Proxima Nova"/>
                <a:cs typeface="Proxima Nova"/>
                <a:sym typeface="Proxima Nova"/>
              </a:rPr>
              <a:t>causes</a:t>
            </a:r>
            <a:endParaRPr sz="1300" b="0" i="0" u="none" strike="noStrike" cap="none" dirty="0">
              <a:solidFill>
                <a:schemeClr val="dk1"/>
              </a:solidFill>
              <a:latin typeface="Bierstadt" panose="020B0004020202020204" pitchFamily="34" charset="0"/>
              <a:ea typeface="Proxima Nova"/>
              <a:cs typeface="Proxima Nova"/>
              <a:sym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p51"/>
          <p:cNvSpPr txBox="1">
            <a:spLocks noGrp="1"/>
          </p:cNvSpPr>
          <p:nvPr>
            <p:ph type="body" idx="1"/>
          </p:nvPr>
        </p:nvSpPr>
        <p:spPr>
          <a:xfrm>
            <a:off x="848263" y="1002407"/>
            <a:ext cx="6337500" cy="4792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None/>
            </a:pPr>
            <a:r>
              <a:rPr lang="en-CA" sz="2800" dirty="0">
                <a:solidFill>
                  <a:schemeClr val="dk1"/>
                </a:solidFill>
                <a:latin typeface="Bierstadt" panose="020B0004020202020204" pitchFamily="34" charset="0"/>
                <a:ea typeface="Proxima Nova"/>
                <a:cs typeface="Proxima Nova"/>
                <a:sym typeface="Proxima Nova"/>
              </a:rPr>
              <a:t>It matters how we conceptualize disability.</a:t>
            </a:r>
            <a:endParaRPr sz="2800" dirty="0">
              <a:solidFill>
                <a:schemeClr val="dk1"/>
              </a:solidFill>
              <a:latin typeface="Bierstadt" panose="020B0004020202020204" pitchFamily="34" charset="0"/>
              <a:ea typeface="Proxima Nova"/>
              <a:cs typeface="Proxima Nova"/>
              <a:sym typeface="Proxima Nova"/>
            </a:endParaRPr>
          </a:p>
          <a:p>
            <a:pPr marL="0" lvl="0" indent="0" algn="l" rtl="0">
              <a:lnSpc>
                <a:spcPct val="90000"/>
              </a:lnSpc>
              <a:spcBef>
                <a:spcPts val="0"/>
              </a:spcBef>
              <a:spcAft>
                <a:spcPts val="0"/>
              </a:spcAft>
              <a:buClr>
                <a:schemeClr val="lt1"/>
              </a:buClr>
              <a:buSzPts val="2800"/>
              <a:buNone/>
            </a:pPr>
            <a:endParaRPr sz="2800" dirty="0">
              <a:solidFill>
                <a:schemeClr val="dk1"/>
              </a:solidFill>
              <a:latin typeface="Bierstadt" panose="020B0004020202020204" pitchFamily="34" charset="0"/>
              <a:ea typeface="Proxima Nova"/>
              <a:cs typeface="Proxima Nova"/>
              <a:sym typeface="Proxima Nova"/>
            </a:endParaRPr>
          </a:p>
          <a:p>
            <a:pPr marL="0" lvl="0" indent="0" algn="l" rtl="0">
              <a:lnSpc>
                <a:spcPct val="90000"/>
              </a:lnSpc>
              <a:spcBef>
                <a:spcPts val="0"/>
              </a:spcBef>
              <a:spcAft>
                <a:spcPts val="0"/>
              </a:spcAft>
              <a:buClr>
                <a:schemeClr val="lt1"/>
              </a:buClr>
              <a:buSzPts val="2800"/>
              <a:buNone/>
            </a:pPr>
            <a:r>
              <a:rPr lang="en-CA" sz="2800" dirty="0">
                <a:solidFill>
                  <a:schemeClr val="dk1"/>
                </a:solidFill>
                <a:latin typeface="Bierstadt" panose="020B0004020202020204" pitchFamily="34" charset="0"/>
                <a:ea typeface="Proxima Nova"/>
                <a:cs typeface="Proxima Nova"/>
                <a:sym typeface="Proxima Nova"/>
              </a:rPr>
              <a:t>If we conceptualize disability through the </a:t>
            </a:r>
            <a:r>
              <a:rPr lang="en-CA" sz="2800" b="1" dirty="0">
                <a:solidFill>
                  <a:srgbClr val="FF5722"/>
                </a:solidFill>
                <a:latin typeface="Bierstadt" panose="020B0004020202020204" pitchFamily="34" charset="0"/>
                <a:ea typeface="Proxima Nova"/>
                <a:cs typeface="Proxima Nova"/>
                <a:sym typeface="Proxima Nova"/>
              </a:rPr>
              <a:t>medical model</a:t>
            </a:r>
            <a:r>
              <a:rPr lang="en-CA" sz="2800" dirty="0">
                <a:solidFill>
                  <a:schemeClr val="dk1"/>
                </a:solidFill>
                <a:latin typeface="Bierstadt" panose="020B0004020202020204" pitchFamily="34" charset="0"/>
                <a:ea typeface="Proxima Nova"/>
                <a:cs typeface="Proxima Nova"/>
                <a:sym typeface="Proxima Nova"/>
              </a:rPr>
              <a:t>, we tend to address disability by removing the trait that causes it.</a:t>
            </a:r>
            <a:endParaRPr sz="2800" dirty="0">
              <a:solidFill>
                <a:schemeClr val="dk1"/>
              </a:solidFill>
              <a:latin typeface="Bierstadt" panose="020B0004020202020204" pitchFamily="34" charset="0"/>
              <a:ea typeface="Proxima Nova"/>
              <a:cs typeface="Proxima Nova"/>
              <a:sym typeface="Proxima Nova"/>
            </a:endParaRPr>
          </a:p>
          <a:p>
            <a:pPr marL="0" lvl="0" indent="0" algn="l" rtl="0">
              <a:lnSpc>
                <a:spcPct val="90000"/>
              </a:lnSpc>
              <a:spcBef>
                <a:spcPts val="0"/>
              </a:spcBef>
              <a:spcAft>
                <a:spcPts val="0"/>
              </a:spcAft>
              <a:buClr>
                <a:schemeClr val="lt1"/>
              </a:buClr>
              <a:buSzPts val="2800"/>
              <a:buNone/>
            </a:pPr>
            <a:endParaRPr sz="2800" dirty="0">
              <a:solidFill>
                <a:schemeClr val="dk1"/>
              </a:solidFill>
              <a:latin typeface="Bierstadt" panose="020B0004020202020204" pitchFamily="34" charset="0"/>
              <a:ea typeface="Proxima Nova"/>
              <a:cs typeface="Proxima Nova"/>
              <a:sym typeface="Proxima Nova"/>
            </a:endParaRPr>
          </a:p>
          <a:p>
            <a:pPr marL="0" lvl="0" indent="0" algn="l" rtl="0">
              <a:lnSpc>
                <a:spcPct val="90000"/>
              </a:lnSpc>
              <a:spcBef>
                <a:spcPts val="0"/>
              </a:spcBef>
              <a:spcAft>
                <a:spcPts val="0"/>
              </a:spcAft>
              <a:buClr>
                <a:schemeClr val="lt1"/>
              </a:buClr>
              <a:buSzPts val="2800"/>
              <a:buNone/>
            </a:pPr>
            <a:r>
              <a:rPr lang="en-CA" sz="2800" dirty="0">
                <a:solidFill>
                  <a:schemeClr val="dk1"/>
                </a:solidFill>
                <a:latin typeface="Bierstadt" panose="020B0004020202020204" pitchFamily="34" charset="0"/>
                <a:ea typeface="Proxima Nova"/>
                <a:cs typeface="Proxima Nova"/>
                <a:sym typeface="Proxima Nova"/>
              </a:rPr>
              <a:t>If we conceptualize disability through the </a:t>
            </a:r>
            <a:r>
              <a:rPr lang="en-CA" sz="2800" b="1" dirty="0">
                <a:solidFill>
                  <a:srgbClr val="FF5722"/>
                </a:solidFill>
                <a:latin typeface="Bierstadt" panose="020B0004020202020204" pitchFamily="34" charset="0"/>
                <a:ea typeface="Proxima Nova"/>
                <a:cs typeface="Proxima Nova"/>
                <a:sym typeface="Proxima Nova"/>
              </a:rPr>
              <a:t>social model</a:t>
            </a:r>
            <a:r>
              <a:rPr lang="en-CA" sz="2800" dirty="0">
                <a:solidFill>
                  <a:schemeClr val="dk1"/>
                </a:solidFill>
                <a:latin typeface="Bierstadt" panose="020B0004020202020204" pitchFamily="34" charset="0"/>
                <a:ea typeface="Proxima Nova"/>
                <a:cs typeface="Proxima Nova"/>
                <a:sym typeface="Proxima Nova"/>
              </a:rPr>
              <a:t>, we tend to address disability by modifying the environment around it. </a:t>
            </a:r>
            <a:endParaRPr sz="2800" dirty="0">
              <a:solidFill>
                <a:schemeClr val="dk1"/>
              </a:solidFill>
              <a:latin typeface="Bierstadt" panose="020B0004020202020204" pitchFamily="34" charset="0"/>
              <a:ea typeface="Proxima Nova"/>
              <a:cs typeface="Proxima Nova"/>
              <a:sym typeface="Proxima Nova"/>
            </a:endParaRPr>
          </a:p>
          <a:p>
            <a:pPr marL="228600" lvl="0" indent="-50800" algn="l" rtl="0">
              <a:lnSpc>
                <a:spcPct val="90000"/>
              </a:lnSpc>
              <a:spcBef>
                <a:spcPts val="1000"/>
              </a:spcBef>
              <a:spcAft>
                <a:spcPts val="0"/>
              </a:spcAft>
              <a:buClr>
                <a:schemeClr val="lt1"/>
              </a:buClr>
              <a:buSzPts val="2800"/>
              <a:buNone/>
            </a:pPr>
            <a:endParaRPr sz="2800" dirty="0">
              <a:solidFill>
                <a:schemeClr val="dk1"/>
              </a:solidFill>
              <a:latin typeface="Bierstadt" panose="020B0004020202020204" pitchFamily="34" charset="0"/>
              <a:ea typeface="Proxima Nova"/>
              <a:cs typeface="Proxima Nova"/>
              <a:sym typeface="Proxima Nova"/>
            </a:endParaRPr>
          </a:p>
          <a:p>
            <a:pPr marL="228600" lvl="0" indent="-50800" algn="l" rtl="0">
              <a:lnSpc>
                <a:spcPct val="90000"/>
              </a:lnSpc>
              <a:spcBef>
                <a:spcPts val="1000"/>
              </a:spcBef>
              <a:spcAft>
                <a:spcPts val="0"/>
              </a:spcAft>
              <a:buClr>
                <a:schemeClr val="lt1"/>
              </a:buClr>
              <a:buSzPts val="2800"/>
              <a:buNone/>
            </a:pPr>
            <a:endParaRPr sz="2800" dirty="0">
              <a:solidFill>
                <a:schemeClr val="dk1"/>
              </a:solidFill>
              <a:latin typeface="Bierstadt" panose="020B0004020202020204" pitchFamily="34" charset="0"/>
              <a:ea typeface="Proxima Nova"/>
              <a:cs typeface="Proxima Nova"/>
              <a:sym typeface="Proxima Nova"/>
            </a:endParaRPr>
          </a:p>
        </p:txBody>
      </p:sp>
      <p:sp>
        <p:nvSpPr>
          <p:cNvPr id="210" name="Google Shape;210;p5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14</a:t>
            </a:fld>
            <a:endParaRPr/>
          </a:p>
        </p:txBody>
      </p:sp>
      <p:pic>
        <p:nvPicPr>
          <p:cNvPr id="2" name="Google Shape;211;p51" descr="A person writing on a piece of paper&#10;&#10;Description automatically generated with medium confidence">
            <a:extLst>
              <a:ext uri="{FF2B5EF4-FFF2-40B4-BE49-F238E27FC236}">
                <a16:creationId xmlns:a16="http://schemas.microsoft.com/office/drawing/2014/main" id="{B3256ABD-10F9-C3C7-BB28-477AF6C30B5B}"/>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7607808" y="-27497"/>
            <a:ext cx="4638294" cy="688549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sp>
        <p:nvSpPr>
          <p:cNvPr id="216" name="Google Shape;216;p52"/>
          <p:cNvSpPr txBox="1">
            <a:spLocks noGrp="1"/>
          </p:cNvSpPr>
          <p:nvPr>
            <p:ph type="body" idx="1"/>
          </p:nvPr>
        </p:nvSpPr>
        <p:spPr>
          <a:xfrm>
            <a:off x="5758543" y="1325912"/>
            <a:ext cx="5704200" cy="4792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endParaRPr sz="2200" dirty="0">
              <a:solidFill>
                <a:schemeClr val="dk1"/>
              </a:solidFill>
              <a:latin typeface="Bierstadt" panose="020B0004020202020204" pitchFamily="34" charset="0"/>
              <a:ea typeface="Proxima Nova"/>
              <a:cs typeface="Proxima Nova"/>
              <a:sym typeface="Proxima Nova"/>
            </a:endParaRPr>
          </a:p>
          <a:p>
            <a:pPr marL="228600" lvl="0" indent="-50800" algn="l" rtl="0">
              <a:lnSpc>
                <a:spcPct val="90000"/>
              </a:lnSpc>
              <a:spcBef>
                <a:spcPts val="1000"/>
              </a:spcBef>
              <a:spcAft>
                <a:spcPts val="0"/>
              </a:spcAft>
              <a:buClr>
                <a:schemeClr val="lt1"/>
              </a:buClr>
              <a:buSzPts val="2800"/>
              <a:buNone/>
            </a:pPr>
            <a:endParaRPr sz="2200" dirty="0">
              <a:solidFill>
                <a:schemeClr val="dk1"/>
              </a:solidFill>
              <a:latin typeface="Bierstadt" panose="020B0004020202020204" pitchFamily="34" charset="0"/>
              <a:ea typeface="Proxima Nova"/>
              <a:cs typeface="Proxima Nova"/>
              <a:sym typeface="Proxima Nova"/>
            </a:endParaRPr>
          </a:p>
        </p:txBody>
      </p:sp>
      <p:sp>
        <p:nvSpPr>
          <p:cNvPr id="217" name="Google Shape;217;p5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15</a:t>
            </a:fld>
            <a:endParaRPr/>
          </a:p>
        </p:txBody>
      </p:sp>
      <p:sp>
        <p:nvSpPr>
          <p:cNvPr id="218" name="Google Shape;218;p52"/>
          <p:cNvSpPr txBox="1"/>
          <p:nvPr/>
        </p:nvSpPr>
        <p:spPr>
          <a:xfrm>
            <a:off x="5175850" y="950000"/>
            <a:ext cx="6632400" cy="48320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CA" sz="2200" b="0" i="0" u="none" strike="noStrike" cap="none" dirty="0">
                <a:solidFill>
                  <a:schemeClr val="dk1"/>
                </a:solidFill>
                <a:latin typeface="Bierstadt" panose="020B0004020202020204" pitchFamily="34" charset="0"/>
                <a:ea typeface="Proxima Nova"/>
                <a:cs typeface="Proxima Nova"/>
                <a:sym typeface="Proxima Nova"/>
              </a:rPr>
              <a:t>“Well, I was born with a rare visual condition called achromatopsia, which is total color blindness, so I've never seen color, and I don't know what color looks like, because I come from a grayscale world…</a:t>
            </a:r>
            <a:endParaRPr sz="2200" b="0" i="0" u="none" strike="noStrike" cap="none" dirty="0">
              <a:solidFill>
                <a:schemeClr val="dk1"/>
              </a:solidFill>
              <a:latin typeface="Bierstadt" panose="020B0004020202020204" pitchFamily="34" charset="0"/>
              <a:ea typeface="Proxima Nova"/>
              <a:cs typeface="Proxima Nova"/>
              <a:sym typeface="Proxima Nova"/>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chemeClr val="dk1"/>
              </a:solidFill>
              <a:latin typeface="Bierstadt" panose="020B0004020202020204" pitchFamily="34" charset="0"/>
              <a:ea typeface="Proxima Nova"/>
              <a:cs typeface="Proxima Nova"/>
              <a:sym typeface="Proxima Nova"/>
            </a:endParaRPr>
          </a:p>
          <a:p>
            <a:pPr marL="0" marR="0" lvl="0" indent="0" algn="l" rtl="0">
              <a:lnSpc>
                <a:spcPct val="100000"/>
              </a:lnSpc>
              <a:spcBef>
                <a:spcPts val="0"/>
              </a:spcBef>
              <a:spcAft>
                <a:spcPts val="0"/>
              </a:spcAft>
              <a:buClr>
                <a:srgbClr val="000000"/>
              </a:buClr>
              <a:buSzPts val="2200"/>
              <a:buFont typeface="Arial"/>
              <a:buNone/>
            </a:pPr>
            <a:r>
              <a:rPr lang="en-CA" sz="2200" b="0" i="0" u="none" strike="noStrike" cap="none" dirty="0">
                <a:solidFill>
                  <a:schemeClr val="dk1"/>
                </a:solidFill>
                <a:latin typeface="Bierstadt" panose="020B0004020202020204" pitchFamily="34" charset="0"/>
                <a:ea typeface="Proxima Nova"/>
                <a:cs typeface="Proxima Nova"/>
                <a:sym typeface="Proxima Nova"/>
              </a:rPr>
              <a:t>…But, since the age of 21, instead of seeing color, I can hear color… it's a color sensor that detects the color frequency in front of me — (Frequency sounds) — and sends this frequency to a chip installed at the back of my head, and I hear the color in front of me through the bone, through bone conduction.”</a:t>
            </a:r>
            <a:endParaRPr sz="2200" b="0" i="0" u="none" strike="noStrike" cap="none" dirty="0">
              <a:solidFill>
                <a:schemeClr val="dk1"/>
              </a:solidFill>
              <a:latin typeface="Bierstadt" panose="020B0004020202020204" pitchFamily="34" charset="0"/>
              <a:ea typeface="Proxima Nova"/>
              <a:cs typeface="Proxima Nova"/>
              <a:sym typeface="Proxima Nova"/>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chemeClr val="dk1"/>
              </a:solidFill>
              <a:latin typeface="Bierstadt" panose="020B0004020202020204" pitchFamily="34" charset="0"/>
              <a:ea typeface="Proxima Nova"/>
              <a:cs typeface="Proxima Nova"/>
              <a:sym typeface="Proxima Nova"/>
            </a:endParaRPr>
          </a:p>
          <a:p>
            <a:pPr marL="0" marR="0" lvl="0" indent="0" algn="l" rtl="0">
              <a:lnSpc>
                <a:spcPct val="100000"/>
              </a:lnSpc>
              <a:spcBef>
                <a:spcPts val="0"/>
              </a:spcBef>
              <a:spcAft>
                <a:spcPts val="0"/>
              </a:spcAft>
              <a:buClr>
                <a:srgbClr val="000000"/>
              </a:buClr>
              <a:buSzPts val="2200"/>
              <a:buFont typeface="Arial"/>
              <a:buNone/>
            </a:pPr>
            <a:r>
              <a:rPr lang="en-CA" sz="2200" b="0" i="0" u="none" strike="noStrike" cap="none" dirty="0">
                <a:solidFill>
                  <a:schemeClr val="dk1"/>
                </a:solidFill>
                <a:latin typeface="Bierstadt" panose="020B0004020202020204" pitchFamily="34" charset="0"/>
                <a:ea typeface="Proxima Nova"/>
                <a:cs typeface="Proxima Nova"/>
                <a:sym typeface="Proxima Nova"/>
              </a:rPr>
              <a:t>Neil </a:t>
            </a:r>
            <a:r>
              <a:rPr lang="en-CA" sz="2200" b="0" i="0" u="none" strike="noStrike" cap="none" dirty="0" err="1">
                <a:solidFill>
                  <a:schemeClr val="dk1"/>
                </a:solidFill>
                <a:latin typeface="Bierstadt" panose="020B0004020202020204" pitchFamily="34" charset="0"/>
                <a:ea typeface="Proxima Nova"/>
                <a:cs typeface="Proxima Nova"/>
                <a:sym typeface="Proxima Nova"/>
              </a:rPr>
              <a:t>Harbisson</a:t>
            </a:r>
            <a:r>
              <a:rPr lang="en-CA" sz="2200" b="0" i="0" u="none" strike="noStrike" cap="none" dirty="0">
                <a:solidFill>
                  <a:schemeClr val="dk1"/>
                </a:solidFill>
                <a:latin typeface="Bierstadt" panose="020B0004020202020204" pitchFamily="34" charset="0"/>
                <a:ea typeface="Proxima Nova"/>
                <a:cs typeface="Proxima Nova"/>
                <a:sym typeface="Proxima Nova"/>
              </a:rPr>
              <a:t>, “I Listen to Color”</a:t>
            </a:r>
            <a:endParaRPr sz="2200" b="0" i="0" u="none" strike="noStrike" cap="none" dirty="0">
              <a:solidFill>
                <a:schemeClr val="dk1"/>
              </a:solidFill>
              <a:latin typeface="Bierstadt" panose="020B0004020202020204" pitchFamily="34" charset="0"/>
              <a:ea typeface="Proxima Nova"/>
              <a:cs typeface="Proxima Nova"/>
              <a:sym typeface="Proxima Nova"/>
            </a:endParaRPr>
          </a:p>
          <a:p>
            <a:pPr marL="0" marR="0" lvl="0" indent="0" algn="l" rtl="0">
              <a:lnSpc>
                <a:spcPct val="100000"/>
              </a:lnSpc>
              <a:spcBef>
                <a:spcPts val="0"/>
              </a:spcBef>
              <a:spcAft>
                <a:spcPts val="0"/>
              </a:spcAft>
              <a:buClr>
                <a:srgbClr val="000000"/>
              </a:buClr>
              <a:buSzPts val="2200"/>
              <a:buFont typeface="Arial"/>
              <a:buNone/>
            </a:pPr>
            <a:r>
              <a:rPr lang="en-CA" sz="2200" b="0" i="0" u="none" strike="noStrike" cap="none" dirty="0">
                <a:solidFill>
                  <a:schemeClr val="dk1"/>
                </a:solidFill>
                <a:latin typeface="Bierstadt" panose="020B0004020202020204" pitchFamily="34" charset="0"/>
                <a:ea typeface="Proxima Nova"/>
                <a:cs typeface="Proxima Nova"/>
                <a:sym typeface="Proxima Nova"/>
              </a:rPr>
              <a:t>(</a:t>
            </a:r>
            <a:r>
              <a:rPr lang="en-CA" sz="2200" b="0" i="0" u="sng" strike="noStrike" cap="none" dirty="0">
                <a:solidFill>
                  <a:schemeClr val="dk1"/>
                </a:solidFill>
                <a:latin typeface="Bierstadt" panose="020B0004020202020204" pitchFamily="34" charset="0"/>
                <a:ea typeface="Proxima Nova"/>
                <a:cs typeface="Proxima Nova"/>
                <a:sym typeface="Proxima Nova"/>
                <a:hlinkClick r:id="rId3">
                  <a:extLst>
                    <a:ext uri="{A12FA001-AC4F-418D-AE19-62706E023703}">
                      <ahyp:hlinkClr xmlns:ahyp="http://schemas.microsoft.com/office/drawing/2018/hyperlinkcolor" val="tx"/>
                    </a:ext>
                  </a:extLst>
                </a:hlinkClick>
              </a:rPr>
              <a:t>TED Talk</a:t>
            </a:r>
            <a:r>
              <a:rPr lang="en-CA" sz="2200" b="0" i="0" u="none" strike="noStrike" cap="none" dirty="0">
                <a:solidFill>
                  <a:schemeClr val="dk1"/>
                </a:solidFill>
                <a:latin typeface="Bierstadt" panose="020B0004020202020204" pitchFamily="34" charset="0"/>
                <a:ea typeface="Proxima Nova"/>
                <a:cs typeface="Proxima Nova"/>
                <a:sym typeface="Proxima Nova"/>
              </a:rPr>
              <a:t>)</a:t>
            </a:r>
            <a:endParaRPr sz="2200" b="0" i="0" u="none" strike="noStrike" cap="none" dirty="0">
              <a:solidFill>
                <a:schemeClr val="dk1"/>
              </a:solidFill>
              <a:latin typeface="Bierstadt" panose="020B0004020202020204" pitchFamily="34" charset="0"/>
              <a:ea typeface="Proxima Nova"/>
              <a:cs typeface="Proxima Nova"/>
              <a:sym typeface="Proxima Nova"/>
            </a:endParaRPr>
          </a:p>
        </p:txBody>
      </p:sp>
      <p:pic>
        <p:nvPicPr>
          <p:cNvPr id="2" name="Google Shape;219;p52" descr="A picture containing person, wearing, hair, dark&#10;&#10;Description automatically generated">
            <a:extLst>
              <a:ext uri="{FF2B5EF4-FFF2-40B4-BE49-F238E27FC236}">
                <a16:creationId xmlns:a16="http://schemas.microsoft.com/office/drawing/2014/main" id="{15BB046A-4761-0D4A-5E30-0C4759D649E7}"/>
              </a:ext>
            </a:extLst>
          </p:cNvPr>
          <p:cNvPicPr preferRelativeResize="0"/>
          <p:nvPr/>
        </p:nvPicPr>
        <p:blipFill rotWithShape="1">
          <a:blip r:embed="rId4">
            <a:alphaModFix/>
          </a:blip>
          <a:srcRect/>
          <a:stretch/>
        </p:blipFill>
        <p:spPr>
          <a:xfrm>
            <a:off x="-1" y="0"/>
            <a:ext cx="4640239"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3"/>
        <p:cNvGrpSpPr/>
        <p:nvPr/>
      </p:nvGrpSpPr>
      <p:grpSpPr>
        <a:xfrm>
          <a:off x="0" y="0"/>
          <a:ext cx="0" cy="0"/>
          <a:chOff x="0" y="0"/>
          <a:chExt cx="0" cy="0"/>
        </a:xfrm>
      </p:grpSpPr>
      <p:sp>
        <p:nvSpPr>
          <p:cNvPr id="224" name="Google Shape;224;p53"/>
          <p:cNvSpPr txBox="1">
            <a:spLocks noGrp="1"/>
          </p:cNvSpPr>
          <p:nvPr>
            <p:ph type="body" idx="1"/>
          </p:nvPr>
        </p:nvSpPr>
        <p:spPr>
          <a:xfrm>
            <a:off x="729343" y="1032555"/>
            <a:ext cx="5704114" cy="47928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2800"/>
              <a:buNone/>
            </a:pPr>
            <a:r>
              <a:rPr lang="en-CA" sz="2800" dirty="0">
                <a:solidFill>
                  <a:schemeClr val="dk1"/>
                </a:solidFill>
                <a:latin typeface="Bierstadt" panose="020B0004020202020204" pitchFamily="34" charset="0"/>
                <a:ea typeface="Proxima Nova"/>
                <a:cs typeface="Proxima Nova"/>
                <a:sym typeface="Proxima Nova"/>
              </a:rPr>
              <a:t>“Hearing people assume that the Deaf live in a perpetual state of wanting to hear, because they can't imagine any other way. But I've never once wished to be hearing. I just wanted to be part of a community like me.”</a:t>
            </a:r>
            <a:endParaRPr sz="2800" dirty="0">
              <a:solidFill>
                <a:schemeClr val="dk1"/>
              </a:solidFill>
              <a:latin typeface="Bierstadt" panose="020B0004020202020204" pitchFamily="34" charset="0"/>
              <a:ea typeface="Proxima Nova"/>
              <a:cs typeface="Proxima Nova"/>
              <a:sym typeface="Proxima Nova"/>
            </a:endParaRPr>
          </a:p>
          <a:p>
            <a:pPr marL="0" lvl="0" indent="0" algn="l" rtl="0">
              <a:lnSpc>
                <a:spcPct val="100000"/>
              </a:lnSpc>
              <a:spcBef>
                <a:spcPts val="0"/>
              </a:spcBef>
              <a:spcAft>
                <a:spcPts val="0"/>
              </a:spcAft>
              <a:buClr>
                <a:schemeClr val="lt1"/>
              </a:buClr>
              <a:buSzPts val="2800"/>
              <a:buNone/>
            </a:pPr>
            <a:endParaRPr sz="2800" dirty="0">
              <a:solidFill>
                <a:schemeClr val="dk1"/>
              </a:solidFill>
              <a:latin typeface="Bierstadt" panose="020B0004020202020204" pitchFamily="34" charset="0"/>
              <a:ea typeface="Proxima Nova"/>
              <a:cs typeface="Proxima Nova"/>
              <a:sym typeface="Proxima Nova"/>
            </a:endParaRPr>
          </a:p>
          <a:p>
            <a:pPr marL="0" lvl="0" indent="0" algn="l" rtl="0">
              <a:lnSpc>
                <a:spcPct val="100000"/>
              </a:lnSpc>
              <a:spcBef>
                <a:spcPts val="0"/>
              </a:spcBef>
              <a:spcAft>
                <a:spcPts val="0"/>
              </a:spcAft>
              <a:buClr>
                <a:schemeClr val="lt1"/>
              </a:buClr>
              <a:buSzPts val="2800"/>
              <a:buNone/>
            </a:pPr>
            <a:r>
              <a:rPr lang="en-CA" sz="2800" dirty="0">
                <a:solidFill>
                  <a:schemeClr val="dk1"/>
                </a:solidFill>
                <a:latin typeface="Bierstadt" panose="020B0004020202020204" pitchFamily="34" charset="0"/>
                <a:ea typeface="Proxima Nova"/>
                <a:cs typeface="Proxima Nova"/>
                <a:sym typeface="Proxima Nova"/>
              </a:rPr>
              <a:t>Rebecca Krill, “How Technology has Changed What it’s Like to be Deaf” (</a:t>
            </a:r>
            <a:r>
              <a:rPr lang="en-CA" sz="2800" u="sng" dirty="0">
                <a:solidFill>
                  <a:schemeClr val="dk1"/>
                </a:solidFill>
                <a:latin typeface="Bierstadt" panose="020B0004020202020204" pitchFamily="34" charset="0"/>
                <a:ea typeface="Proxima Nova"/>
                <a:cs typeface="Proxima Nova"/>
                <a:sym typeface="Proxima Nova"/>
                <a:hlinkClick r:id="rId3">
                  <a:extLst>
                    <a:ext uri="{A12FA001-AC4F-418D-AE19-62706E023703}">
                      <ahyp:hlinkClr xmlns:ahyp="http://schemas.microsoft.com/office/drawing/2018/hyperlinkcolor" val="tx"/>
                    </a:ext>
                  </a:extLst>
                </a:hlinkClick>
              </a:rPr>
              <a:t>TED Talk</a:t>
            </a:r>
            <a:r>
              <a:rPr lang="en-CA" sz="2800" dirty="0">
                <a:solidFill>
                  <a:schemeClr val="dk1"/>
                </a:solidFill>
                <a:latin typeface="Bierstadt" panose="020B0004020202020204" pitchFamily="34" charset="0"/>
                <a:ea typeface="Proxima Nova"/>
                <a:cs typeface="Proxima Nova"/>
                <a:sym typeface="Proxima Nova"/>
              </a:rPr>
              <a:t>)</a:t>
            </a:r>
            <a:endParaRPr sz="2800" dirty="0">
              <a:solidFill>
                <a:schemeClr val="dk1"/>
              </a:solidFill>
              <a:latin typeface="Bierstadt" panose="020B0004020202020204" pitchFamily="34" charset="0"/>
              <a:ea typeface="Proxima Nova"/>
              <a:cs typeface="Proxima Nova"/>
              <a:sym typeface="Proxima Nova"/>
            </a:endParaRPr>
          </a:p>
          <a:p>
            <a:pPr marL="228600" lvl="0" indent="-50800" algn="l" rtl="0">
              <a:lnSpc>
                <a:spcPct val="90000"/>
              </a:lnSpc>
              <a:spcBef>
                <a:spcPts val="1000"/>
              </a:spcBef>
              <a:spcAft>
                <a:spcPts val="0"/>
              </a:spcAft>
              <a:buClr>
                <a:schemeClr val="lt1"/>
              </a:buClr>
              <a:buSzPts val="2800"/>
              <a:buNone/>
            </a:pPr>
            <a:endParaRPr sz="2800" dirty="0">
              <a:solidFill>
                <a:schemeClr val="dk1"/>
              </a:solidFill>
              <a:latin typeface="Bierstadt" panose="020B0004020202020204" pitchFamily="34" charset="0"/>
              <a:ea typeface="Proxima Nova"/>
              <a:cs typeface="Proxima Nova"/>
              <a:sym typeface="Proxima Nova"/>
            </a:endParaRPr>
          </a:p>
        </p:txBody>
      </p:sp>
      <p:sp>
        <p:nvSpPr>
          <p:cNvPr id="225" name="Google Shape;225;p5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16</a:t>
            </a:fld>
            <a:endParaRPr/>
          </a:p>
        </p:txBody>
      </p:sp>
      <p:pic>
        <p:nvPicPr>
          <p:cNvPr id="2" name="Google Shape;226;p53" descr="A person wearing glasses&#10;&#10;Description automatically generated with low confidence">
            <a:extLst>
              <a:ext uri="{FF2B5EF4-FFF2-40B4-BE49-F238E27FC236}">
                <a16:creationId xmlns:a16="http://schemas.microsoft.com/office/drawing/2014/main" id="{65D4BC3E-9F4A-DFC8-13FB-0DFE83D29E13}"/>
              </a:ext>
            </a:extLst>
          </p:cNvPr>
          <p:cNvPicPr preferRelativeResize="0"/>
          <p:nvPr/>
        </p:nvPicPr>
        <p:blipFill rotWithShape="1">
          <a:blip r:embed="rId4">
            <a:alphaModFix/>
          </a:blip>
          <a:srcRect/>
          <a:stretch/>
        </p:blipFill>
        <p:spPr>
          <a:xfrm>
            <a:off x="7056408" y="1456681"/>
            <a:ext cx="4406249" cy="331336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sp>
        <p:nvSpPr>
          <p:cNvPr id="231" name="Google Shape;231;p54"/>
          <p:cNvSpPr txBox="1">
            <a:spLocks noGrp="1"/>
          </p:cNvSpPr>
          <p:nvPr>
            <p:ph type="body" idx="1"/>
          </p:nvPr>
        </p:nvSpPr>
        <p:spPr>
          <a:xfrm>
            <a:off x="5277251" y="1995125"/>
            <a:ext cx="6170100" cy="4792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r>
              <a:rPr lang="en-CA" sz="2800" dirty="0">
                <a:solidFill>
                  <a:schemeClr val="dk1"/>
                </a:solidFill>
                <a:latin typeface="Bierstadt" panose="020B0004020202020204" pitchFamily="34" charset="0"/>
                <a:ea typeface="Proxima Nova"/>
                <a:cs typeface="Proxima Nova"/>
                <a:sym typeface="Proxima Nova"/>
              </a:rPr>
              <a:t>For some impairments, and some limitations, the </a:t>
            </a:r>
            <a:r>
              <a:rPr lang="en-CA" sz="2800" b="1" dirty="0">
                <a:solidFill>
                  <a:srgbClr val="FF5722"/>
                </a:solidFill>
                <a:latin typeface="Bierstadt" panose="020B0004020202020204" pitchFamily="34" charset="0"/>
                <a:ea typeface="Proxima Nova"/>
                <a:cs typeface="Proxima Nova"/>
                <a:sym typeface="Proxima Nova"/>
              </a:rPr>
              <a:t>medical model</a:t>
            </a:r>
            <a:r>
              <a:rPr lang="en-CA" sz="2800" b="1" dirty="0">
                <a:solidFill>
                  <a:schemeClr val="dk1"/>
                </a:solidFill>
                <a:latin typeface="Bierstadt" panose="020B0004020202020204" pitchFamily="34" charset="0"/>
                <a:ea typeface="Proxima Nova"/>
                <a:cs typeface="Proxima Nova"/>
                <a:sym typeface="Proxima Nova"/>
              </a:rPr>
              <a:t> </a:t>
            </a:r>
            <a:r>
              <a:rPr lang="en-CA" sz="2800" dirty="0">
                <a:solidFill>
                  <a:schemeClr val="dk1"/>
                </a:solidFill>
                <a:latin typeface="Bierstadt" panose="020B0004020202020204" pitchFamily="34" charset="0"/>
                <a:ea typeface="Proxima Nova"/>
                <a:cs typeface="Proxima Nova"/>
                <a:sym typeface="Proxima Nova"/>
              </a:rPr>
              <a:t>will seem more appropriate.</a:t>
            </a:r>
            <a:endParaRPr sz="2800" dirty="0">
              <a:solidFill>
                <a:schemeClr val="dk1"/>
              </a:solidFill>
              <a:latin typeface="Bierstadt" panose="020B0004020202020204" pitchFamily="34" charset="0"/>
              <a:ea typeface="Proxima Nova"/>
              <a:cs typeface="Proxima Nova"/>
              <a:sym typeface="Proxima Nova"/>
            </a:endParaRPr>
          </a:p>
          <a:p>
            <a:pPr marL="0" lvl="0" indent="0" algn="l" rtl="0">
              <a:lnSpc>
                <a:spcPct val="90000"/>
              </a:lnSpc>
              <a:spcBef>
                <a:spcPts val="0"/>
              </a:spcBef>
              <a:spcAft>
                <a:spcPts val="0"/>
              </a:spcAft>
              <a:buClr>
                <a:schemeClr val="lt1"/>
              </a:buClr>
              <a:buSzPts val="2800"/>
              <a:buNone/>
            </a:pPr>
            <a:endParaRPr sz="2800" dirty="0">
              <a:solidFill>
                <a:schemeClr val="dk1"/>
              </a:solidFill>
              <a:latin typeface="Bierstadt" panose="020B0004020202020204" pitchFamily="34" charset="0"/>
              <a:ea typeface="Proxima Nova"/>
              <a:cs typeface="Proxima Nova"/>
              <a:sym typeface="Proxima Nova"/>
            </a:endParaRPr>
          </a:p>
          <a:p>
            <a:pPr marL="0" lvl="0" indent="0" algn="l" rtl="0">
              <a:lnSpc>
                <a:spcPct val="90000"/>
              </a:lnSpc>
              <a:spcBef>
                <a:spcPts val="0"/>
              </a:spcBef>
              <a:spcAft>
                <a:spcPts val="0"/>
              </a:spcAft>
              <a:buClr>
                <a:schemeClr val="lt1"/>
              </a:buClr>
              <a:buSzPts val="2800"/>
              <a:buNone/>
            </a:pPr>
            <a:r>
              <a:rPr lang="en-CA" sz="2800" dirty="0">
                <a:solidFill>
                  <a:schemeClr val="dk1"/>
                </a:solidFill>
                <a:latin typeface="Bierstadt" panose="020B0004020202020204" pitchFamily="34" charset="0"/>
                <a:ea typeface="Proxima Nova"/>
                <a:cs typeface="Proxima Nova"/>
                <a:sym typeface="Proxima Nova"/>
              </a:rPr>
              <a:t>For some impairments, and some limitations, the </a:t>
            </a:r>
            <a:r>
              <a:rPr lang="en-CA" sz="2800" b="1" dirty="0">
                <a:solidFill>
                  <a:srgbClr val="FF5722"/>
                </a:solidFill>
                <a:latin typeface="Bierstadt" panose="020B0004020202020204" pitchFamily="34" charset="0"/>
                <a:ea typeface="Proxima Nova"/>
                <a:cs typeface="Proxima Nova"/>
                <a:sym typeface="Proxima Nova"/>
              </a:rPr>
              <a:t>social model</a:t>
            </a:r>
            <a:r>
              <a:rPr lang="en-CA" sz="2800" b="1" dirty="0">
                <a:solidFill>
                  <a:schemeClr val="dk1"/>
                </a:solidFill>
                <a:latin typeface="Bierstadt" panose="020B0004020202020204" pitchFamily="34" charset="0"/>
                <a:ea typeface="Proxima Nova"/>
                <a:cs typeface="Proxima Nova"/>
                <a:sym typeface="Proxima Nova"/>
              </a:rPr>
              <a:t> </a:t>
            </a:r>
            <a:r>
              <a:rPr lang="en-CA" sz="2800" dirty="0">
                <a:solidFill>
                  <a:schemeClr val="dk1"/>
                </a:solidFill>
                <a:latin typeface="Bierstadt" panose="020B0004020202020204" pitchFamily="34" charset="0"/>
                <a:ea typeface="Proxima Nova"/>
                <a:cs typeface="Proxima Nova"/>
                <a:sym typeface="Proxima Nova"/>
              </a:rPr>
              <a:t>will seem more appropriate.</a:t>
            </a:r>
            <a:endParaRPr sz="2800" dirty="0">
              <a:solidFill>
                <a:schemeClr val="dk1"/>
              </a:solidFill>
              <a:latin typeface="Bierstadt" panose="020B0004020202020204" pitchFamily="34" charset="0"/>
              <a:ea typeface="Proxima Nova"/>
              <a:cs typeface="Proxima Nova"/>
              <a:sym typeface="Proxima Nova"/>
            </a:endParaRPr>
          </a:p>
          <a:p>
            <a:pPr marL="0" lvl="0" indent="0" algn="l" rtl="0">
              <a:lnSpc>
                <a:spcPct val="90000"/>
              </a:lnSpc>
              <a:spcBef>
                <a:spcPts val="0"/>
              </a:spcBef>
              <a:spcAft>
                <a:spcPts val="0"/>
              </a:spcAft>
              <a:buClr>
                <a:schemeClr val="lt1"/>
              </a:buClr>
              <a:buSzPts val="2800"/>
              <a:buNone/>
            </a:pPr>
            <a:endParaRPr sz="2800" dirty="0">
              <a:solidFill>
                <a:schemeClr val="dk1"/>
              </a:solidFill>
              <a:latin typeface="Bierstadt" panose="020B0004020202020204" pitchFamily="34" charset="0"/>
              <a:ea typeface="Proxima Nova"/>
              <a:cs typeface="Proxima Nova"/>
              <a:sym typeface="Proxima Nova"/>
            </a:endParaRPr>
          </a:p>
          <a:p>
            <a:pPr marL="0" lvl="0" indent="0" algn="l" rtl="0">
              <a:lnSpc>
                <a:spcPct val="90000"/>
              </a:lnSpc>
              <a:spcBef>
                <a:spcPts val="0"/>
              </a:spcBef>
              <a:spcAft>
                <a:spcPts val="0"/>
              </a:spcAft>
              <a:buClr>
                <a:schemeClr val="lt1"/>
              </a:buClr>
              <a:buSzPts val="2800"/>
              <a:buNone/>
            </a:pPr>
            <a:endParaRPr sz="2800" dirty="0">
              <a:solidFill>
                <a:schemeClr val="dk1"/>
              </a:solidFill>
              <a:latin typeface="Bierstadt" panose="020B0004020202020204" pitchFamily="34" charset="0"/>
              <a:ea typeface="Proxima Nova"/>
              <a:cs typeface="Proxima Nova"/>
              <a:sym typeface="Proxima Nova"/>
            </a:endParaRPr>
          </a:p>
          <a:p>
            <a:pPr marL="228600" lvl="0" indent="-50800" algn="l" rtl="0">
              <a:lnSpc>
                <a:spcPct val="90000"/>
              </a:lnSpc>
              <a:spcBef>
                <a:spcPts val="1000"/>
              </a:spcBef>
              <a:spcAft>
                <a:spcPts val="0"/>
              </a:spcAft>
              <a:buClr>
                <a:schemeClr val="lt1"/>
              </a:buClr>
              <a:buSzPts val="2800"/>
              <a:buNone/>
            </a:pPr>
            <a:endParaRPr sz="2800" dirty="0">
              <a:solidFill>
                <a:schemeClr val="dk1"/>
              </a:solidFill>
              <a:latin typeface="Bierstadt" panose="020B0004020202020204" pitchFamily="34" charset="0"/>
              <a:ea typeface="Proxima Nova"/>
              <a:cs typeface="Proxima Nova"/>
              <a:sym typeface="Proxima Nova"/>
            </a:endParaRPr>
          </a:p>
          <a:p>
            <a:pPr marL="228600" lvl="0" indent="-50800" algn="l" rtl="0">
              <a:lnSpc>
                <a:spcPct val="90000"/>
              </a:lnSpc>
              <a:spcBef>
                <a:spcPts val="1000"/>
              </a:spcBef>
              <a:spcAft>
                <a:spcPts val="0"/>
              </a:spcAft>
              <a:buClr>
                <a:schemeClr val="lt1"/>
              </a:buClr>
              <a:buSzPts val="2800"/>
              <a:buNone/>
            </a:pPr>
            <a:endParaRPr sz="2800" dirty="0">
              <a:solidFill>
                <a:schemeClr val="dk1"/>
              </a:solidFill>
              <a:latin typeface="Bierstadt" panose="020B0004020202020204" pitchFamily="34" charset="0"/>
              <a:ea typeface="Proxima Nova"/>
              <a:cs typeface="Proxima Nova"/>
              <a:sym typeface="Proxima Nova"/>
            </a:endParaRPr>
          </a:p>
        </p:txBody>
      </p:sp>
      <p:sp>
        <p:nvSpPr>
          <p:cNvPr id="232" name="Google Shape;232;p5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17</a:t>
            </a:fld>
            <a:endParaRPr/>
          </a:p>
        </p:txBody>
      </p:sp>
      <p:pic>
        <p:nvPicPr>
          <p:cNvPr id="2" name="Google Shape;233;p54" descr="A picture containing person, accessory, holding, umbrella&#10;&#10;Description automatically generated">
            <a:extLst>
              <a:ext uri="{FF2B5EF4-FFF2-40B4-BE49-F238E27FC236}">
                <a16:creationId xmlns:a16="http://schemas.microsoft.com/office/drawing/2014/main" id="{73EDCDA1-83B7-0270-67C1-A03F3321A866}"/>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0"/>
            <a:ext cx="4572000"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7"/>
        <p:cNvGrpSpPr/>
        <p:nvPr/>
      </p:nvGrpSpPr>
      <p:grpSpPr>
        <a:xfrm>
          <a:off x="0" y="0"/>
          <a:ext cx="0" cy="0"/>
          <a:chOff x="0" y="0"/>
          <a:chExt cx="0" cy="0"/>
        </a:xfrm>
      </p:grpSpPr>
      <p:sp>
        <p:nvSpPr>
          <p:cNvPr id="238" name="Google Shape;238;gfb6898bc99_4_0"/>
          <p:cNvSpPr txBox="1">
            <a:spLocks noGrp="1"/>
          </p:cNvSpPr>
          <p:nvPr>
            <p:ph type="body" idx="1"/>
          </p:nvPr>
        </p:nvSpPr>
        <p:spPr>
          <a:xfrm>
            <a:off x="6224575" y="559275"/>
            <a:ext cx="5800200" cy="561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200"/>
              <a:buNone/>
            </a:pPr>
            <a:r>
              <a:rPr lang="en-CA" sz="2000" dirty="0">
                <a:solidFill>
                  <a:schemeClr val="dk1"/>
                </a:solidFill>
                <a:latin typeface="Bierstadt" panose="020B0004020202020204" pitchFamily="34" charset="0"/>
                <a:ea typeface="Proxima Nova"/>
                <a:cs typeface="Proxima Nova"/>
                <a:sym typeface="Proxima Nova"/>
              </a:rPr>
              <a:t>In the following, what would you say causes the limitation? Is it the</a:t>
            </a:r>
            <a:r>
              <a:rPr lang="en-CA" sz="2000" b="1" dirty="0">
                <a:solidFill>
                  <a:srgbClr val="FF5722"/>
                </a:solidFill>
                <a:latin typeface="Bierstadt" panose="020B0004020202020204" pitchFamily="34" charset="0"/>
                <a:ea typeface="Proxima Nova"/>
                <a:cs typeface="Proxima Nova"/>
                <a:sym typeface="Proxima Nova"/>
              </a:rPr>
              <a:t> impairment</a:t>
            </a:r>
            <a:r>
              <a:rPr lang="en-CA" sz="2000" dirty="0">
                <a:solidFill>
                  <a:schemeClr val="dk1"/>
                </a:solidFill>
                <a:latin typeface="Bierstadt" panose="020B0004020202020204" pitchFamily="34" charset="0"/>
                <a:ea typeface="Proxima Nova"/>
                <a:cs typeface="Proxima Nova"/>
                <a:sym typeface="Proxima Nova"/>
              </a:rPr>
              <a:t>, or the </a:t>
            </a:r>
            <a:r>
              <a:rPr lang="en-CA" sz="2000" b="1" dirty="0">
                <a:solidFill>
                  <a:srgbClr val="FF5722"/>
                </a:solidFill>
                <a:latin typeface="Bierstadt" panose="020B0004020202020204" pitchFamily="34" charset="0"/>
                <a:ea typeface="Proxima Nova"/>
                <a:cs typeface="Proxima Nova"/>
                <a:sym typeface="Proxima Nova"/>
              </a:rPr>
              <a:t>human world</a:t>
            </a:r>
            <a:r>
              <a:rPr lang="en-CA" sz="2000" dirty="0">
                <a:solidFill>
                  <a:schemeClr val="dk1"/>
                </a:solidFill>
                <a:latin typeface="Bierstadt" panose="020B0004020202020204" pitchFamily="34" charset="0"/>
                <a:ea typeface="Proxima Nova"/>
                <a:cs typeface="Proxima Nova"/>
                <a:sym typeface="Proxima Nova"/>
              </a:rPr>
              <a:t>?</a:t>
            </a:r>
            <a:endParaRPr sz="2000" dirty="0">
              <a:solidFill>
                <a:schemeClr val="dk1"/>
              </a:solidFill>
              <a:latin typeface="Bierstadt" panose="020B0004020202020204" pitchFamily="34" charset="0"/>
              <a:ea typeface="Proxima Nova"/>
              <a:cs typeface="Proxima Nova"/>
              <a:sym typeface="Proxima Nova"/>
            </a:endParaRPr>
          </a:p>
          <a:p>
            <a:pPr marL="0" lvl="0" indent="0" algn="l" rtl="0">
              <a:lnSpc>
                <a:spcPct val="100000"/>
              </a:lnSpc>
              <a:spcBef>
                <a:spcPts val="0"/>
              </a:spcBef>
              <a:spcAft>
                <a:spcPts val="0"/>
              </a:spcAft>
              <a:buSzPts val="11200"/>
              <a:buNone/>
            </a:pPr>
            <a:endParaRPr sz="2000" dirty="0">
              <a:solidFill>
                <a:schemeClr val="dk1"/>
              </a:solidFill>
              <a:latin typeface="Bierstadt" panose="020B0004020202020204" pitchFamily="34" charset="0"/>
              <a:ea typeface="Proxima Nova"/>
              <a:cs typeface="Proxima Nova"/>
              <a:sym typeface="Proxima Nova"/>
            </a:endParaRPr>
          </a:p>
          <a:p>
            <a:pPr marL="457200" lvl="0" indent="0" algn="l" rtl="0">
              <a:lnSpc>
                <a:spcPct val="100000"/>
              </a:lnSpc>
              <a:spcBef>
                <a:spcPts val="0"/>
              </a:spcBef>
              <a:spcAft>
                <a:spcPts val="0"/>
              </a:spcAft>
              <a:buSzPts val="2800"/>
              <a:buNone/>
            </a:pPr>
            <a:r>
              <a:rPr lang="en-CA" sz="2000" b="1" dirty="0">
                <a:solidFill>
                  <a:schemeClr val="dk1"/>
                </a:solidFill>
                <a:latin typeface="Bierstadt" panose="020B0004020202020204" pitchFamily="34" charset="0"/>
                <a:ea typeface="Proxima Nova"/>
                <a:cs typeface="Proxima Nova"/>
                <a:sym typeface="Proxima Nova"/>
              </a:rPr>
              <a:t>Impairment 1:</a:t>
            </a:r>
            <a:r>
              <a:rPr lang="en-CA" sz="2000" dirty="0">
                <a:solidFill>
                  <a:schemeClr val="dk1"/>
                </a:solidFill>
                <a:latin typeface="Bierstadt" panose="020B0004020202020204" pitchFamily="34" charset="0"/>
                <a:ea typeface="Proxima Nova"/>
                <a:cs typeface="Proxima Nova"/>
                <a:sym typeface="Proxima Nova"/>
              </a:rPr>
              <a:t> Paraplegia (paralysis of the lower limbs) </a:t>
            </a:r>
            <a:endParaRPr sz="2000" dirty="0">
              <a:solidFill>
                <a:schemeClr val="dk1"/>
              </a:solidFill>
              <a:latin typeface="Bierstadt" panose="020B0004020202020204" pitchFamily="34" charset="0"/>
              <a:ea typeface="Proxima Nova"/>
              <a:cs typeface="Proxima Nova"/>
              <a:sym typeface="Proxima Nova"/>
            </a:endParaRPr>
          </a:p>
          <a:p>
            <a:pPr marL="457200" lvl="0" indent="0" algn="l" rtl="0">
              <a:lnSpc>
                <a:spcPct val="100000"/>
              </a:lnSpc>
              <a:spcBef>
                <a:spcPts val="0"/>
              </a:spcBef>
              <a:spcAft>
                <a:spcPts val="0"/>
              </a:spcAft>
              <a:buSzPts val="2800"/>
              <a:buNone/>
            </a:pPr>
            <a:r>
              <a:rPr lang="en-CA" sz="2000" b="1" dirty="0">
                <a:solidFill>
                  <a:schemeClr val="dk1"/>
                </a:solidFill>
                <a:latin typeface="Bierstadt" panose="020B0004020202020204" pitchFamily="34" charset="0"/>
                <a:ea typeface="Proxima Nova"/>
                <a:cs typeface="Proxima Nova"/>
                <a:sym typeface="Proxima Nova"/>
              </a:rPr>
              <a:t>Limitation:</a:t>
            </a:r>
            <a:r>
              <a:rPr lang="en-CA" sz="2000" dirty="0">
                <a:solidFill>
                  <a:schemeClr val="dk1"/>
                </a:solidFill>
                <a:latin typeface="Bierstadt" panose="020B0004020202020204" pitchFamily="34" charset="0"/>
                <a:ea typeface="Proxima Nova"/>
                <a:cs typeface="Proxima Nova"/>
                <a:sym typeface="Proxima Nova"/>
              </a:rPr>
              <a:t> difficulty accessing public spaces.</a:t>
            </a:r>
            <a:endParaRPr sz="2000" dirty="0">
              <a:solidFill>
                <a:schemeClr val="dk1"/>
              </a:solidFill>
              <a:latin typeface="Bierstadt" panose="020B0004020202020204" pitchFamily="34" charset="0"/>
              <a:ea typeface="Proxima Nova"/>
              <a:cs typeface="Proxima Nova"/>
              <a:sym typeface="Proxima Nova"/>
            </a:endParaRPr>
          </a:p>
          <a:p>
            <a:pPr marL="457200" lvl="1" indent="0" algn="l" rtl="0">
              <a:lnSpc>
                <a:spcPct val="100000"/>
              </a:lnSpc>
              <a:spcBef>
                <a:spcPts val="0"/>
              </a:spcBef>
              <a:spcAft>
                <a:spcPts val="0"/>
              </a:spcAft>
              <a:buSzPts val="9600"/>
              <a:buNone/>
            </a:pPr>
            <a:endParaRPr sz="2000" dirty="0">
              <a:solidFill>
                <a:schemeClr val="dk1"/>
              </a:solidFill>
              <a:latin typeface="Bierstadt" panose="020B0004020202020204" pitchFamily="34" charset="0"/>
              <a:ea typeface="Proxima Nova"/>
              <a:cs typeface="Proxima Nova"/>
              <a:sym typeface="Proxima Nova"/>
            </a:endParaRPr>
          </a:p>
          <a:p>
            <a:pPr marL="457200" lvl="0" indent="0" algn="l" rtl="0">
              <a:lnSpc>
                <a:spcPct val="100000"/>
              </a:lnSpc>
              <a:spcBef>
                <a:spcPts val="0"/>
              </a:spcBef>
              <a:spcAft>
                <a:spcPts val="0"/>
              </a:spcAft>
              <a:buSzPts val="2800"/>
              <a:buNone/>
            </a:pPr>
            <a:r>
              <a:rPr lang="en-CA" sz="2000" b="1" dirty="0">
                <a:solidFill>
                  <a:schemeClr val="dk1"/>
                </a:solidFill>
                <a:latin typeface="Bierstadt" panose="020B0004020202020204" pitchFamily="34" charset="0"/>
                <a:ea typeface="Proxima Nova"/>
                <a:cs typeface="Proxima Nova"/>
                <a:sym typeface="Proxima Nova"/>
              </a:rPr>
              <a:t>Impairment 2:</a:t>
            </a:r>
            <a:r>
              <a:rPr lang="en-CA" sz="2000" dirty="0">
                <a:solidFill>
                  <a:schemeClr val="dk1"/>
                </a:solidFill>
                <a:latin typeface="Bierstadt" panose="020B0004020202020204" pitchFamily="34" charset="0"/>
                <a:ea typeface="Proxima Nova"/>
                <a:cs typeface="Proxima Nova"/>
                <a:sym typeface="Proxima Nova"/>
              </a:rPr>
              <a:t> Attention deficit disorder (ADD) </a:t>
            </a:r>
            <a:endParaRPr sz="2000" dirty="0">
              <a:solidFill>
                <a:schemeClr val="dk1"/>
              </a:solidFill>
              <a:latin typeface="Bierstadt" panose="020B0004020202020204" pitchFamily="34" charset="0"/>
              <a:ea typeface="Proxima Nova"/>
              <a:cs typeface="Proxima Nova"/>
              <a:sym typeface="Proxima Nova"/>
            </a:endParaRPr>
          </a:p>
          <a:p>
            <a:pPr marL="457200" lvl="0" indent="0" algn="l" rtl="0">
              <a:lnSpc>
                <a:spcPct val="100000"/>
              </a:lnSpc>
              <a:spcBef>
                <a:spcPts val="0"/>
              </a:spcBef>
              <a:spcAft>
                <a:spcPts val="0"/>
              </a:spcAft>
              <a:buSzPts val="2800"/>
              <a:buNone/>
            </a:pPr>
            <a:r>
              <a:rPr lang="en-CA" sz="2000" b="1" dirty="0">
                <a:solidFill>
                  <a:schemeClr val="dk1"/>
                </a:solidFill>
                <a:latin typeface="Bierstadt" panose="020B0004020202020204" pitchFamily="34" charset="0"/>
                <a:ea typeface="Proxima Nova"/>
                <a:cs typeface="Proxima Nova"/>
                <a:sym typeface="Proxima Nova"/>
              </a:rPr>
              <a:t>Limitation:</a:t>
            </a:r>
            <a:r>
              <a:rPr lang="en-CA" sz="2000" dirty="0">
                <a:solidFill>
                  <a:schemeClr val="dk1"/>
                </a:solidFill>
                <a:latin typeface="Bierstadt" panose="020B0004020202020204" pitchFamily="34" charset="0"/>
                <a:ea typeface="Proxima Nova"/>
                <a:cs typeface="Proxima Nova"/>
                <a:sym typeface="Proxima Nova"/>
              </a:rPr>
              <a:t> difficulty concentrating on schoolwork.</a:t>
            </a:r>
            <a:endParaRPr sz="2000" dirty="0">
              <a:solidFill>
                <a:schemeClr val="dk1"/>
              </a:solidFill>
              <a:latin typeface="Bierstadt" panose="020B0004020202020204" pitchFamily="34" charset="0"/>
              <a:ea typeface="Proxima Nova"/>
              <a:cs typeface="Proxima Nova"/>
              <a:sym typeface="Proxima Nova"/>
            </a:endParaRPr>
          </a:p>
          <a:p>
            <a:pPr marL="457200" lvl="0" indent="0" algn="l" rtl="0">
              <a:lnSpc>
                <a:spcPct val="100000"/>
              </a:lnSpc>
              <a:spcBef>
                <a:spcPts val="0"/>
              </a:spcBef>
              <a:spcAft>
                <a:spcPts val="0"/>
              </a:spcAft>
              <a:buSzPts val="11200"/>
              <a:buNone/>
            </a:pPr>
            <a:endParaRPr sz="2000" dirty="0">
              <a:solidFill>
                <a:schemeClr val="dk1"/>
              </a:solidFill>
              <a:latin typeface="Bierstadt" panose="020B0004020202020204" pitchFamily="34" charset="0"/>
              <a:ea typeface="Proxima Nova"/>
              <a:cs typeface="Proxima Nova"/>
              <a:sym typeface="Proxima Nova"/>
            </a:endParaRPr>
          </a:p>
          <a:p>
            <a:pPr marL="0" lvl="0" indent="0" algn="l" rtl="0">
              <a:lnSpc>
                <a:spcPct val="100000"/>
              </a:lnSpc>
              <a:spcBef>
                <a:spcPts val="0"/>
              </a:spcBef>
              <a:spcAft>
                <a:spcPts val="0"/>
              </a:spcAft>
              <a:buSzPts val="2800"/>
              <a:buNone/>
            </a:pPr>
            <a:r>
              <a:rPr lang="en-CA" sz="2000" dirty="0">
                <a:solidFill>
                  <a:schemeClr val="dk1"/>
                </a:solidFill>
                <a:latin typeface="Bierstadt" panose="020B0004020202020204" pitchFamily="34" charset="0"/>
                <a:ea typeface="Proxima Nova"/>
                <a:cs typeface="Proxima Nova"/>
                <a:sym typeface="Proxima Nova"/>
              </a:rPr>
              <a:t>Take five minutes: Discuss your answer with your neighbours. Do they have the same opinion as you?</a:t>
            </a:r>
            <a:endParaRPr sz="2000" dirty="0">
              <a:solidFill>
                <a:schemeClr val="dk1"/>
              </a:solidFill>
              <a:latin typeface="Bierstadt" panose="020B0004020202020204" pitchFamily="34" charset="0"/>
              <a:ea typeface="Proxima Nova"/>
              <a:cs typeface="Proxima Nova"/>
              <a:sym typeface="Proxima Nova"/>
            </a:endParaRPr>
          </a:p>
          <a:p>
            <a:pPr marL="514350" lvl="0" indent="-336550" algn="l" rtl="0">
              <a:lnSpc>
                <a:spcPct val="100000"/>
              </a:lnSpc>
              <a:spcBef>
                <a:spcPts val="0"/>
              </a:spcBef>
              <a:spcAft>
                <a:spcPts val="0"/>
              </a:spcAft>
              <a:buSzPts val="11200"/>
              <a:buNone/>
            </a:pPr>
            <a:endParaRPr sz="2000" dirty="0">
              <a:solidFill>
                <a:schemeClr val="dk1"/>
              </a:solidFill>
              <a:latin typeface="Bierstadt" panose="020B0004020202020204" pitchFamily="34" charset="0"/>
              <a:ea typeface="Proxima Nova"/>
              <a:cs typeface="Proxima Nova"/>
              <a:sym typeface="Proxima Nova"/>
            </a:endParaRPr>
          </a:p>
          <a:p>
            <a:pPr marL="0" lvl="0" indent="0" algn="l" rtl="0">
              <a:lnSpc>
                <a:spcPct val="100000"/>
              </a:lnSpc>
              <a:spcBef>
                <a:spcPts val="0"/>
              </a:spcBef>
              <a:spcAft>
                <a:spcPts val="0"/>
              </a:spcAft>
              <a:buSzPts val="11200"/>
              <a:buNone/>
            </a:pPr>
            <a:endParaRPr sz="2000" i="0" u="none" strike="noStrike" cap="none" dirty="0">
              <a:solidFill>
                <a:schemeClr val="dk1"/>
              </a:solidFill>
              <a:highlight>
                <a:srgbClr val="FFFF00"/>
              </a:highlight>
              <a:latin typeface="Bierstadt" panose="020B0004020202020204" pitchFamily="34" charset="0"/>
              <a:ea typeface="Proxima Nova"/>
              <a:cs typeface="Proxima Nova"/>
              <a:sym typeface="Proxima Nova"/>
            </a:endParaRPr>
          </a:p>
          <a:p>
            <a:pPr marL="0" lvl="0" indent="0" algn="l" rtl="0">
              <a:lnSpc>
                <a:spcPct val="100000"/>
              </a:lnSpc>
              <a:spcBef>
                <a:spcPts val="0"/>
              </a:spcBef>
              <a:spcAft>
                <a:spcPts val="0"/>
              </a:spcAft>
              <a:buSzPts val="11200"/>
              <a:buNone/>
            </a:pPr>
            <a:endParaRPr sz="2000" dirty="0">
              <a:solidFill>
                <a:schemeClr val="dk1"/>
              </a:solidFill>
              <a:latin typeface="Bierstadt" panose="020B0004020202020204" pitchFamily="34" charset="0"/>
              <a:ea typeface="Proxima Nova"/>
              <a:cs typeface="Proxima Nova"/>
              <a:sym typeface="Proxima Nova"/>
            </a:endParaRPr>
          </a:p>
          <a:p>
            <a:pPr marL="228600" lvl="0" indent="-50800" algn="l" rtl="0">
              <a:lnSpc>
                <a:spcPct val="90000"/>
              </a:lnSpc>
              <a:spcBef>
                <a:spcPts val="1000"/>
              </a:spcBef>
              <a:spcAft>
                <a:spcPts val="0"/>
              </a:spcAft>
              <a:buClr>
                <a:schemeClr val="lt1"/>
              </a:buClr>
              <a:buSzPts val="11200"/>
              <a:buNone/>
            </a:pPr>
            <a:endParaRPr sz="2200" dirty="0">
              <a:solidFill>
                <a:schemeClr val="dk1"/>
              </a:solidFill>
              <a:latin typeface="Bierstadt" panose="020B0004020202020204" pitchFamily="34" charset="0"/>
              <a:ea typeface="Proxima Nova"/>
              <a:cs typeface="Proxima Nova"/>
              <a:sym typeface="Proxima Nova"/>
            </a:endParaRPr>
          </a:p>
          <a:p>
            <a:pPr marL="228600" lvl="0" indent="-50800" algn="l" rtl="0">
              <a:lnSpc>
                <a:spcPct val="90000"/>
              </a:lnSpc>
              <a:spcBef>
                <a:spcPts val="1000"/>
              </a:spcBef>
              <a:spcAft>
                <a:spcPts val="0"/>
              </a:spcAft>
              <a:buClr>
                <a:schemeClr val="lt1"/>
              </a:buClr>
              <a:buSzPts val="11200"/>
              <a:buNone/>
            </a:pPr>
            <a:endParaRPr sz="2200" dirty="0">
              <a:solidFill>
                <a:schemeClr val="dk1"/>
              </a:solidFill>
              <a:latin typeface="Bierstadt" panose="020B0004020202020204" pitchFamily="34" charset="0"/>
              <a:ea typeface="Proxima Nova"/>
              <a:cs typeface="Proxima Nova"/>
              <a:sym typeface="Proxima Nova"/>
            </a:endParaRPr>
          </a:p>
        </p:txBody>
      </p:sp>
      <p:sp>
        <p:nvSpPr>
          <p:cNvPr id="239" name="Google Shape;239;gfb6898bc99_4_0"/>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solidFill>
                  <a:schemeClr val="dk1"/>
                </a:solidFill>
                <a:latin typeface="Bierstadt" panose="020B0004020202020204" pitchFamily="34" charset="0"/>
                <a:ea typeface="Proxima Nova"/>
                <a:cs typeface="Proxima Nova"/>
                <a:sym typeface="Proxima Nova"/>
              </a:rPr>
              <a:t>18</a:t>
            </a:fld>
            <a:endParaRPr dirty="0">
              <a:solidFill>
                <a:schemeClr val="dk1"/>
              </a:solidFill>
              <a:latin typeface="Bierstadt" panose="020B0004020202020204" pitchFamily="34" charset="0"/>
              <a:ea typeface="Proxima Nova"/>
              <a:cs typeface="Proxima Nova"/>
              <a:sym typeface="Proxima Nova"/>
            </a:endParaRPr>
          </a:p>
        </p:txBody>
      </p:sp>
      <p:pic>
        <p:nvPicPr>
          <p:cNvPr id="2" name="Google Shape;240;gfb6898bc99_4_0" descr="A group of people sitting around a table&#10;&#10;Description automatically generated with medium confidence">
            <a:extLst>
              <a:ext uri="{FF2B5EF4-FFF2-40B4-BE49-F238E27FC236}">
                <a16:creationId xmlns:a16="http://schemas.microsoft.com/office/drawing/2014/main" id="{7A9B78C3-84EF-20CE-E20D-C5275923E6D7}"/>
              </a:ext>
            </a:extLst>
          </p:cNvPr>
          <p:cNvPicPr preferRelativeResize="0"/>
          <p:nvPr/>
        </p:nvPicPr>
        <p:blipFill rotWithShape="1">
          <a:blip r:embed="rId3">
            <a:alphaModFix/>
          </a:blip>
          <a:srcRect/>
          <a:stretch/>
        </p:blipFill>
        <p:spPr>
          <a:xfrm>
            <a:off x="0" y="68274"/>
            <a:ext cx="6096000" cy="672145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sp>
        <p:nvSpPr>
          <p:cNvPr id="245" name="Google Shape;245;gfb6898bc99_4_8"/>
          <p:cNvSpPr txBox="1">
            <a:spLocks noGrp="1"/>
          </p:cNvSpPr>
          <p:nvPr>
            <p:ph type="body" idx="1"/>
          </p:nvPr>
        </p:nvSpPr>
        <p:spPr>
          <a:xfrm>
            <a:off x="1405575" y="1707425"/>
            <a:ext cx="9348900" cy="1122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CA" sz="2200" dirty="0">
                <a:solidFill>
                  <a:schemeClr val="dk1"/>
                </a:solidFill>
                <a:latin typeface="Bierstadt" panose="020B0004020202020204" pitchFamily="34" charset="0"/>
                <a:ea typeface="Proxima Nova"/>
                <a:cs typeface="Proxima Nova"/>
                <a:sym typeface="Proxima Nova"/>
              </a:rPr>
              <a:t>Q: How would the medical and social model differ in their prescriptions for each disability?</a:t>
            </a:r>
            <a:endParaRPr sz="2200" dirty="0">
              <a:solidFill>
                <a:schemeClr val="dk1"/>
              </a:solidFill>
              <a:latin typeface="Bierstadt" panose="020B0004020202020204" pitchFamily="34" charset="0"/>
              <a:ea typeface="Proxima Nova"/>
              <a:cs typeface="Proxima Nova"/>
              <a:sym typeface="Proxima Nova"/>
            </a:endParaRPr>
          </a:p>
          <a:p>
            <a:pPr marL="0" lvl="0" indent="0" algn="l" rtl="0">
              <a:lnSpc>
                <a:spcPct val="90000"/>
              </a:lnSpc>
              <a:spcBef>
                <a:spcPts val="1000"/>
              </a:spcBef>
              <a:spcAft>
                <a:spcPts val="0"/>
              </a:spcAft>
              <a:buClr>
                <a:schemeClr val="lt1"/>
              </a:buClr>
              <a:buSzPts val="2800"/>
              <a:buNone/>
            </a:pPr>
            <a:endParaRPr sz="2200" dirty="0">
              <a:solidFill>
                <a:schemeClr val="dk1"/>
              </a:solidFill>
              <a:latin typeface="Bierstadt" panose="020B0004020202020204" pitchFamily="34" charset="0"/>
              <a:ea typeface="Proxima Nova"/>
              <a:cs typeface="Proxima Nova"/>
              <a:sym typeface="Proxima Nova"/>
            </a:endParaRPr>
          </a:p>
          <a:p>
            <a:pPr marL="228600" lvl="0" indent="-50800" algn="l" rtl="0">
              <a:lnSpc>
                <a:spcPct val="90000"/>
              </a:lnSpc>
              <a:spcBef>
                <a:spcPts val="1000"/>
              </a:spcBef>
              <a:spcAft>
                <a:spcPts val="0"/>
              </a:spcAft>
              <a:buClr>
                <a:schemeClr val="lt1"/>
              </a:buClr>
              <a:buSzPts val="2800"/>
              <a:buNone/>
            </a:pPr>
            <a:endParaRPr sz="2200" dirty="0">
              <a:solidFill>
                <a:schemeClr val="dk1"/>
              </a:solidFill>
              <a:latin typeface="Bierstadt" panose="020B0004020202020204" pitchFamily="34" charset="0"/>
              <a:ea typeface="Proxima Nova"/>
              <a:cs typeface="Proxima Nova"/>
              <a:sym typeface="Proxima Nova"/>
            </a:endParaRPr>
          </a:p>
          <a:p>
            <a:pPr marL="228600" lvl="0" indent="-50800" algn="l" rtl="0">
              <a:lnSpc>
                <a:spcPct val="90000"/>
              </a:lnSpc>
              <a:spcBef>
                <a:spcPts val="1000"/>
              </a:spcBef>
              <a:spcAft>
                <a:spcPts val="0"/>
              </a:spcAft>
              <a:buClr>
                <a:schemeClr val="lt1"/>
              </a:buClr>
              <a:buSzPts val="2800"/>
              <a:buNone/>
            </a:pPr>
            <a:endParaRPr sz="2200" dirty="0">
              <a:solidFill>
                <a:schemeClr val="dk1"/>
              </a:solidFill>
              <a:latin typeface="Bierstadt" panose="020B0004020202020204" pitchFamily="34" charset="0"/>
              <a:ea typeface="Proxima Nova"/>
              <a:cs typeface="Proxima Nova"/>
              <a:sym typeface="Proxima Nova"/>
            </a:endParaRPr>
          </a:p>
          <a:p>
            <a:pPr marL="228600" lvl="0" indent="-50800" algn="l" rtl="0">
              <a:lnSpc>
                <a:spcPct val="90000"/>
              </a:lnSpc>
              <a:spcBef>
                <a:spcPts val="1000"/>
              </a:spcBef>
              <a:spcAft>
                <a:spcPts val="0"/>
              </a:spcAft>
              <a:buClr>
                <a:schemeClr val="lt1"/>
              </a:buClr>
              <a:buSzPts val="2800"/>
              <a:buNone/>
            </a:pPr>
            <a:endParaRPr sz="2200" dirty="0">
              <a:solidFill>
                <a:schemeClr val="dk1"/>
              </a:solidFill>
              <a:latin typeface="Bierstadt" panose="020B0004020202020204" pitchFamily="34" charset="0"/>
              <a:ea typeface="Proxima Nova"/>
              <a:cs typeface="Proxima Nova"/>
              <a:sym typeface="Proxima Nova"/>
            </a:endParaRPr>
          </a:p>
        </p:txBody>
      </p:sp>
      <p:sp>
        <p:nvSpPr>
          <p:cNvPr id="246" name="Google Shape;246;gfb6898bc99_4_8"/>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solidFill>
                  <a:schemeClr val="dk1"/>
                </a:solidFill>
                <a:latin typeface="Bierstadt" panose="020B0004020202020204" pitchFamily="34" charset="0"/>
                <a:ea typeface="Proxima Nova"/>
                <a:cs typeface="Proxima Nova"/>
                <a:sym typeface="Proxima Nova"/>
              </a:rPr>
              <a:t>19</a:t>
            </a:fld>
            <a:endParaRPr dirty="0">
              <a:solidFill>
                <a:schemeClr val="dk1"/>
              </a:solidFill>
              <a:latin typeface="Bierstadt" panose="020B0004020202020204" pitchFamily="34" charset="0"/>
              <a:ea typeface="Proxima Nova"/>
              <a:cs typeface="Proxima Nova"/>
              <a:sym typeface="Proxima Nova"/>
            </a:endParaRPr>
          </a:p>
        </p:txBody>
      </p:sp>
      <p:sp>
        <p:nvSpPr>
          <p:cNvPr id="247" name="Google Shape;247;gfb6898bc99_4_8"/>
          <p:cNvSpPr txBox="1">
            <a:spLocks noGrp="1"/>
          </p:cNvSpPr>
          <p:nvPr>
            <p:ph type="title"/>
          </p:nvPr>
        </p:nvSpPr>
        <p:spPr>
          <a:xfrm>
            <a:off x="465863" y="280952"/>
            <a:ext cx="112281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Garamond"/>
              <a:buNone/>
            </a:pPr>
            <a:r>
              <a:rPr lang="en-CA" sz="3200" dirty="0">
                <a:solidFill>
                  <a:schemeClr val="dk1"/>
                </a:solidFill>
                <a:latin typeface="Bierstadt" panose="020B0004020202020204" pitchFamily="34" charset="0"/>
                <a:ea typeface="Proxima Nova"/>
                <a:cs typeface="Proxima Nova"/>
                <a:sym typeface="Proxima Nova"/>
              </a:rPr>
              <a:t>Comparing the </a:t>
            </a:r>
            <a:r>
              <a:rPr lang="en-CA" sz="3200" b="1" dirty="0">
                <a:solidFill>
                  <a:srgbClr val="FF5722"/>
                </a:solidFill>
                <a:latin typeface="Bierstadt" panose="020B0004020202020204" pitchFamily="34" charset="0"/>
                <a:ea typeface="Proxima Nova"/>
                <a:cs typeface="Proxima Nova"/>
                <a:sym typeface="Proxima Nova"/>
              </a:rPr>
              <a:t>Medical Model</a:t>
            </a:r>
            <a:r>
              <a:rPr lang="en-CA" sz="3200" dirty="0">
                <a:solidFill>
                  <a:schemeClr val="dk1"/>
                </a:solidFill>
                <a:latin typeface="Bierstadt" panose="020B0004020202020204" pitchFamily="34" charset="0"/>
                <a:ea typeface="Proxima Nova"/>
                <a:cs typeface="Proxima Nova"/>
                <a:sym typeface="Proxima Nova"/>
              </a:rPr>
              <a:t> and </a:t>
            </a:r>
            <a:r>
              <a:rPr lang="en-CA" sz="3200" b="1" dirty="0">
                <a:solidFill>
                  <a:srgbClr val="FF5722"/>
                </a:solidFill>
                <a:latin typeface="Bierstadt" panose="020B0004020202020204" pitchFamily="34" charset="0"/>
                <a:ea typeface="Proxima Nova"/>
                <a:cs typeface="Proxima Nova"/>
                <a:sym typeface="Proxima Nova"/>
              </a:rPr>
              <a:t>Social Model</a:t>
            </a:r>
            <a:endParaRPr sz="3200" b="1" dirty="0">
              <a:solidFill>
                <a:srgbClr val="FF5722"/>
              </a:solidFill>
              <a:latin typeface="Bierstadt" panose="020B0004020202020204" pitchFamily="34" charset="0"/>
              <a:ea typeface="Proxima Nova"/>
              <a:cs typeface="Proxima Nova"/>
              <a:sym typeface="Proxima Nova"/>
            </a:endParaRPr>
          </a:p>
        </p:txBody>
      </p:sp>
      <p:graphicFrame>
        <p:nvGraphicFramePr>
          <p:cNvPr id="248" name="Google Shape;248;gfb6898bc99_4_8"/>
          <p:cNvGraphicFramePr/>
          <p:nvPr/>
        </p:nvGraphicFramePr>
        <p:xfrm>
          <a:off x="1405466" y="2998669"/>
          <a:ext cx="9348900" cy="3345550"/>
        </p:xfrm>
        <a:graphic>
          <a:graphicData uri="http://schemas.openxmlformats.org/drawingml/2006/table">
            <a:tbl>
              <a:tblPr firstRow="1" bandRow="1">
                <a:noFill/>
                <a:tableStyleId>{FBCFA251-AFC5-4FF3-BD40-22BA72B3C726}</a:tableStyleId>
              </a:tblPr>
              <a:tblGrid>
                <a:gridCol w="3113750">
                  <a:extLst>
                    <a:ext uri="{9D8B030D-6E8A-4147-A177-3AD203B41FA5}">
                      <a16:colId xmlns:a16="http://schemas.microsoft.com/office/drawing/2014/main" val="20000"/>
                    </a:ext>
                  </a:extLst>
                </a:gridCol>
                <a:gridCol w="3118850">
                  <a:extLst>
                    <a:ext uri="{9D8B030D-6E8A-4147-A177-3AD203B41FA5}">
                      <a16:colId xmlns:a16="http://schemas.microsoft.com/office/drawing/2014/main" val="20001"/>
                    </a:ext>
                  </a:extLst>
                </a:gridCol>
                <a:gridCol w="3116300">
                  <a:extLst>
                    <a:ext uri="{9D8B030D-6E8A-4147-A177-3AD203B41FA5}">
                      <a16:colId xmlns:a16="http://schemas.microsoft.com/office/drawing/2014/main" val="20002"/>
                    </a:ext>
                  </a:extLst>
                </a:gridCol>
              </a:tblGrid>
              <a:tr h="677275">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chemeClr val="dk1"/>
                        </a:solidFill>
                        <a:latin typeface="Bierstadt" panose="020B0004020202020204" pitchFamily="34" charset="0"/>
                        <a:ea typeface="Proxima Nova"/>
                        <a:cs typeface="Proxima Nova"/>
                        <a:sym typeface="Proxima Nova"/>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CA" sz="2000" u="none" strike="noStrike" cap="none" dirty="0">
                          <a:solidFill>
                            <a:schemeClr val="dk1"/>
                          </a:solidFill>
                          <a:latin typeface="Bierstadt" panose="020B0004020202020204" pitchFamily="34" charset="0"/>
                          <a:ea typeface="Proxima Nova"/>
                          <a:cs typeface="Proxima Nova"/>
                          <a:sym typeface="Proxima Nova"/>
                        </a:rPr>
                        <a:t>How would the medical model address this disability?</a:t>
                      </a:r>
                      <a:endParaRPr sz="2000" u="none" strike="noStrike" cap="none" dirty="0">
                        <a:solidFill>
                          <a:schemeClr val="dk1"/>
                        </a:solidFill>
                        <a:latin typeface="Bierstadt" panose="020B0004020202020204" pitchFamily="34" charset="0"/>
                        <a:ea typeface="Proxima Nova"/>
                        <a:cs typeface="Proxima Nova"/>
                        <a:sym typeface="Proxima Nova"/>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CA" sz="2000" u="none" strike="noStrike" cap="none" dirty="0">
                          <a:solidFill>
                            <a:schemeClr val="dk1"/>
                          </a:solidFill>
                          <a:latin typeface="Bierstadt" panose="020B0004020202020204" pitchFamily="34" charset="0"/>
                          <a:ea typeface="Proxima Nova"/>
                          <a:cs typeface="Proxima Nova"/>
                          <a:sym typeface="Proxima Nova"/>
                        </a:rPr>
                        <a:t>How would the social model address this disability?</a:t>
                      </a:r>
                      <a:endParaRPr sz="2000" u="none" strike="noStrike" cap="none" dirty="0">
                        <a:solidFill>
                          <a:schemeClr val="dk1"/>
                        </a:solidFill>
                        <a:latin typeface="Bierstadt" panose="020B0004020202020204" pitchFamily="34" charset="0"/>
                        <a:ea typeface="Proxima Nova"/>
                        <a:cs typeface="Proxima Nova"/>
                        <a:sym typeface="Proxima Nova"/>
                      </a:endParaRPr>
                    </a:p>
                  </a:txBody>
                  <a:tcPr marL="91450" marR="91450" marT="45725" marB="45725"/>
                </a:tc>
                <a:extLst>
                  <a:ext uri="{0D108BD9-81ED-4DB2-BD59-A6C34878D82A}">
                    <a16:rowId xmlns:a16="http://schemas.microsoft.com/office/drawing/2014/main" val="10000"/>
                  </a:ext>
                </a:extLst>
              </a:tr>
              <a:tr h="1169850">
                <a:tc>
                  <a:txBody>
                    <a:bodyPr/>
                    <a:lstStyle/>
                    <a:p>
                      <a:pPr marL="0" marR="0" lvl="0" indent="0" algn="l" rtl="0">
                        <a:lnSpc>
                          <a:spcPct val="100000"/>
                        </a:lnSpc>
                        <a:spcBef>
                          <a:spcPts val="0"/>
                        </a:spcBef>
                        <a:spcAft>
                          <a:spcPts val="0"/>
                        </a:spcAft>
                        <a:buClr>
                          <a:srgbClr val="000000"/>
                        </a:buClr>
                        <a:buSzPts val="2000"/>
                        <a:buFont typeface="Arial"/>
                        <a:buNone/>
                      </a:pPr>
                      <a:r>
                        <a:rPr lang="en-CA" sz="2000" u="none" strike="noStrike" cap="none" dirty="0">
                          <a:latin typeface="Bierstadt" panose="020B0004020202020204" pitchFamily="34" charset="0"/>
                          <a:ea typeface="Proxima Nova"/>
                          <a:cs typeface="Proxima Nova"/>
                          <a:sym typeface="Proxima Nova"/>
                        </a:rPr>
                        <a:t>Paraplegia</a:t>
                      </a:r>
                      <a:endParaRPr sz="2000" u="none" strike="noStrike" cap="none" dirty="0">
                        <a:latin typeface="Bierstadt" panose="020B0004020202020204" pitchFamily="34" charset="0"/>
                        <a:ea typeface="Proxima Nova"/>
                        <a:cs typeface="Proxima Nova"/>
                        <a:sym typeface="Proxima Nova"/>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latin typeface="Bierstadt" panose="020B0004020202020204" pitchFamily="34" charset="0"/>
                        <a:ea typeface="Proxima Nova"/>
                        <a:cs typeface="Proxima Nova"/>
                        <a:sym typeface="Proxima Nova"/>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latin typeface="Bierstadt" panose="020B0004020202020204" pitchFamily="34" charset="0"/>
                        <a:ea typeface="Proxima Nova"/>
                        <a:cs typeface="Proxima Nova"/>
                        <a:sym typeface="Proxima Nova"/>
                      </a:endParaRPr>
                    </a:p>
                  </a:txBody>
                  <a:tcPr marL="91450" marR="91450" marT="45725" marB="45725"/>
                </a:tc>
                <a:extLst>
                  <a:ext uri="{0D108BD9-81ED-4DB2-BD59-A6C34878D82A}">
                    <a16:rowId xmlns:a16="http://schemas.microsoft.com/office/drawing/2014/main" val="10001"/>
                  </a:ext>
                </a:extLst>
              </a:tr>
              <a:tr h="1169850">
                <a:tc>
                  <a:txBody>
                    <a:bodyPr/>
                    <a:lstStyle/>
                    <a:p>
                      <a:pPr marL="0" marR="0" lvl="0" indent="0" algn="l" rtl="0">
                        <a:lnSpc>
                          <a:spcPct val="100000"/>
                        </a:lnSpc>
                        <a:spcBef>
                          <a:spcPts val="0"/>
                        </a:spcBef>
                        <a:spcAft>
                          <a:spcPts val="0"/>
                        </a:spcAft>
                        <a:buClr>
                          <a:srgbClr val="000000"/>
                        </a:buClr>
                        <a:buSzPts val="2000"/>
                        <a:buFont typeface="Arial"/>
                        <a:buNone/>
                      </a:pPr>
                      <a:r>
                        <a:rPr lang="en-CA" sz="2000" u="none" strike="noStrike" cap="none" dirty="0">
                          <a:latin typeface="Bierstadt" panose="020B0004020202020204" pitchFamily="34" charset="0"/>
                          <a:ea typeface="Proxima Nova"/>
                          <a:cs typeface="Proxima Nova"/>
                          <a:sym typeface="Proxima Nova"/>
                        </a:rPr>
                        <a:t>Attention Deficit Disorder</a:t>
                      </a:r>
                      <a:endParaRPr sz="2000" u="none" strike="noStrike" cap="none" dirty="0">
                        <a:latin typeface="Bierstadt" panose="020B0004020202020204" pitchFamily="34" charset="0"/>
                        <a:ea typeface="Proxima Nova"/>
                        <a:cs typeface="Proxima Nova"/>
                        <a:sym typeface="Proxima Nova"/>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latin typeface="Bierstadt" panose="020B0004020202020204" pitchFamily="34" charset="0"/>
                        <a:ea typeface="Proxima Nova"/>
                        <a:cs typeface="Proxima Nova"/>
                        <a:sym typeface="Proxima Nova"/>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latin typeface="Bierstadt" panose="020B0004020202020204" pitchFamily="34" charset="0"/>
                        <a:ea typeface="Proxima Nova"/>
                        <a:cs typeface="Proxima Nova"/>
                        <a:sym typeface="Proxima Nova"/>
                      </a:endParaRPr>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8E2F3"/>
        </a:solidFill>
        <a:effectLst/>
      </p:bgPr>
    </p:bg>
    <p:spTree>
      <p:nvGrpSpPr>
        <p:cNvPr id="1" name="Shape 92"/>
        <p:cNvGrpSpPr/>
        <p:nvPr/>
      </p:nvGrpSpPr>
      <p:grpSpPr>
        <a:xfrm>
          <a:off x="0" y="0"/>
          <a:ext cx="0" cy="0"/>
          <a:chOff x="0" y="0"/>
          <a:chExt cx="0" cy="0"/>
        </a:xfrm>
      </p:grpSpPr>
      <p:sp>
        <p:nvSpPr>
          <p:cNvPr id="93" name="Google Shape;93;p5"/>
          <p:cNvSpPr txBox="1">
            <a:spLocks noGrp="1"/>
          </p:cNvSpPr>
          <p:nvPr>
            <p:ph type="body" idx="1"/>
          </p:nvPr>
        </p:nvSpPr>
        <p:spPr>
          <a:xfrm>
            <a:off x="1179128" y="2882238"/>
            <a:ext cx="9833744" cy="479289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800"/>
              <a:buNone/>
            </a:pPr>
            <a:r>
              <a:rPr lang="en-CA" sz="4000" dirty="0">
                <a:solidFill>
                  <a:schemeClr val="dk1"/>
                </a:solidFill>
                <a:latin typeface="Bierstadt" panose="020B0004020202020204" pitchFamily="34" charset="0"/>
                <a:ea typeface="Calibri"/>
                <a:cs typeface="Calibri"/>
                <a:sym typeface="Calibri"/>
              </a:rPr>
              <a:t>One crucial set of users whose needs may differ from the average user are those with disabilities</a:t>
            </a:r>
            <a:r>
              <a:rPr lang="en-CA" sz="4000" dirty="0">
                <a:solidFill>
                  <a:schemeClr val="dk1"/>
                </a:solidFill>
                <a:latin typeface="Bierstadt" panose="020B0004020202020204" pitchFamily="34" charset="0"/>
              </a:rPr>
              <a:t>. </a:t>
            </a:r>
            <a:endParaRPr dirty="0">
              <a:latin typeface="Bierstadt" panose="020B0004020202020204" pitchFamily="34" charset="0"/>
            </a:endParaRPr>
          </a:p>
          <a:p>
            <a:pPr marL="0" lvl="0" indent="0" algn="ctr" rtl="0">
              <a:lnSpc>
                <a:spcPct val="90000"/>
              </a:lnSpc>
              <a:spcBef>
                <a:spcPts val="0"/>
              </a:spcBef>
              <a:spcAft>
                <a:spcPts val="0"/>
              </a:spcAft>
              <a:buClr>
                <a:schemeClr val="lt1"/>
              </a:buClr>
              <a:buSzPts val="2800"/>
              <a:buNone/>
            </a:pPr>
            <a:endParaRPr dirty="0">
              <a:latin typeface="Bierstadt" panose="020B0004020202020204" pitchFamily="34" charset="0"/>
            </a:endParaRPr>
          </a:p>
          <a:p>
            <a:pPr marL="0" lvl="0" indent="0" algn="ctr" rtl="0">
              <a:lnSpc>
                <a:spcPct val="90000"/>
              </a:lnSpc>
              <a:spcBef>
                <a:spcPts val="0"/>
              </a:spcBef>
              <a:spcAft>
                <a:spcPts val="0"/>
              </a:spcAft>
              <a:buClr>
                <a:schemeClr val="lt1"/>
              </a:buClr>
              <a:buSzPts val="2800"/>
              <a:buNone/>
            </a:pPr>
            <a:r>
              <a:rPr lang="en-CA" sz="4000" dirty="0">
                <a:solidFill>
                  <a:schemeClr val="dk1"/>
                </a:solidFill>
                <a:latin typeface="Bierstadt" panose="020B0004020202020204" pitchFamily="34" charset="0"/>
              </a:rPr>
              <a:t>The WHO estimates that 15% of users have disabilities</a:t>
            </a:r>
            <a:endParaRPr sz="4000" dirty="0">
              <a:solidFill>
                <a:schemeClr val="dk1"/>
              </a:solidFill>
              <a:latin typeface="Bierstadt" panose="020B0004020202020204" pitchFamily="34" charset="0"/>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dirty="0">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dirty="0">
              <a:latin typeface="Garamond"/>
              <a:ea typeface="Garamond"/>
              <a:cs typeface="Garamond"/>
              <a:sym typeface="Garamond"/>
            </a:endParaRPr>
          </a:p>
        </p:txBody>
      </p:sp>
      <p:sp>
        <p:nvSpPr>
          <p:cNvPr id="94" name="Google Shape;94;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2"/>
        <p:cNvGrpSpPr/>
        <p:nvPr/>
      </p:nvGrpSpPr>
      <p:grpSpPr>
        <a:xfrm>
          <a:off x="0" y="0"/>
          <a:ext cx="0" cy="0"/>
          <a:chOff x="0" y="0"/>
          <a:chExt cx="0" cy="0"/>
        </a:xfrm>
      </p:grpSpPr>
      <p:sp>
        <p:nvSpPr>
          <p:cNvPr id="253" name="Google Shape;253;p49"/>
          <p:cNvSpPr txBox="1">
            <a:spLocks noGrp="1"/>
          </p:cNvSpPr>
          <p:nvPr>
            <p:ph type="body" idx="1"/>
          </p:nvPr>
        </p:nvSpPr>
        <p:spPr>
          <a:xfrm>
            <a:off x="1654629" y="1699984"/>
            <a:ext cx="9173100" cy="47928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1000"/>
              </a:spcBef>
              <a:spcAft>
                <a:spcPts val="0"/>
              </a:spcAft>
              <a:buClr>
                <a:schemeClr val="lt1"/>
              </a:buClr>
              <a:buSzPts val="2800"/>
              <a:buNone/>
            </a:pPr>
            <a:endParaRPr dirty="0">
              <a:solidFill>
                <a:schemeClr val="dk1"/>
              </a:solidFill>
              <a:latin typeface="Bierstadt" panose="020B0004020202020204" pitchFamily="34" charset="0"/>
              <a:ea typeface="Proxima Nova"/>
              <a:cs typeface="Proxima Nova"/>
              <a:sym typeface="Proxima Nova"/>
            </a:endParaRPr>
          </a:p>
          <a:p>
            <a:pPr marL="228600" lvl="0" indent="-50800" algn="l" rtl="0">
              <a:lnSpc>
                <a:spcPct val="90000"/>
              </a:lnSpc>
              <a:spcBef>
                <a:spcPts val="1000"/>
              </a:spcBef>
              <a:spcAft>
                <a:spcPts val="0"/>
              </a:spcAft>
              <a:buClr>
                <a:schemeClr val="lt1"/>
              </a:buClr>
              <a:buSzPts val="2800"/>
              <a:buNone/>
            </a:pPr>
            <a:endParaRPr dirty="0">
              <a:solidFill>
                <a:schemeClr val="dk1"/>
              </a:solidFill>
              <a:latin typeface="Bierstadt" panose="020B0004020202020204" pitchFamily="34" charset="0"/>
              <a:ea typeface="Proxima Nova"/>
              <a:cs typeface="Proxima Nova"/>
              <a:sym typeface="Proxima Nova"/>
            </a:endParaRPr>
          </a:p>
          <a:p>
            <a:pPr marL="228600" lvl="0" indent="-50800" algn="l" rtl="0">
              <a:lnSpc>
                <a:spcPct val="90000"/>
              </a:lnSpc>
              <a:spcBef>
                <a:spcPts val="1000"/>
              </a:spcBef>
              <a:spcAft>
                <a:spcPts val="0"/>
              </a:spcAft>
              <a:buClr>
                <a:schemeClr val="lt1"/>
              </a:buClr>
              <a:buSzPts val="2800"/>
              <a:buNone/>
            </a:pPr>
            <a:endParaRPr dirty="0">
              <a:solidFill>
                <a:schemeClr val="dk1"/>
              </a:solidFill>
              <a:latin typeface="Bierstadt" panose="020B0004020202020204" pitchFamily="34" charset="0"/>
              <a:ea typeface="Proxima Nova"/>
              <a:cs typeface="Proxima Nova"/>
              <a:sym typeface="Proxima Nova"/>
            </a:endParaRPr>
          </a:p>
          <a:p>
            <a:pPr marL="228600" lvl="0" indent="-50800" algn="l" rtl="0">
              <a:lnSpc>
                <a:spcPct val="90000"/>
              </a:lnSpc>
              <a:spcBef>
                <a:spcPts val="1000"/>
              </a:spcBef>
              <a:spcAft>
                <a:spcPts val="0"/>
              </a:spcAft>
              <a:buClr>
                <a:schemeClr val="lt1"/>
              </a:buClr>
              <a:buSzPts val="2800"/>
              <a:buNone/>
            </a:pPr>
            <a:endParaRPr dirty="0">
              <a:solidFill>
                <a:schemeClr val="dk1"/>
              </a:solidFill>
              <a:latin typeface="Bierstadt" panose="020B0004020202020204" pitchFamily="34" charset="0"/>
              <a:ea typeface="Proxima Nova"/>
              <a:cs typeface="Proxima Nova"/>
              <a:sym typeface="Proxima Nova"/>
            </a:endParaRPr>
          </a:p>
        </p:txBody>
      </p:sp>
      <p:sp>
        <p:nvSpPr>
          <p:cNvPr id="254" name="Google Shape;254;p49"/>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20</a:t>
            </a:fld>
            <a:endParaRPr/>
          </a:p>
        </p:txBody>
      </p:sp>
      <p:sp>
        <p:nvSpPr>
          <p:cNvPr id="255" name="Google Shape;255;p49"/>
          <p:cNvSpPr txBox="1">
            <a:spLocks noGrp="1"/>
          </p:cNvSpPr>
          <p:nvPr>
            <p:ph type="title"/>
          </p:nvPr>
        </p:nvSpPr>
        <p:spPr>
          <a:xfrm>
            <a:off x="616688" y="365127"/>
            <a:ext cx="11227982"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Garamond"/>
              <a:buNone/>
            </a:pPr>
            <a:r>
              <a:rPr lang="en-CA" sz="3200" b="1" dirty="0">
                <a:solidFill>
                  <a:srgbClr val="FF5722"/>
                </a:solidFill>
                <a:latin typeface="Bierstadt" panose="020B0004020202020204" pitchFamily="34" charset="0"/>
                <a:ea typeface="Proxima Nova"/>
                <a:cs typeface="Proxima Nova"/>
                <a:sym typeface="Proxima Nova"/>
              </a:rPr>
              <a:t>Summary</a:t>
            </a:r>
            <a:endParaRPr sz="3200" b="1" dirty="0">
              <a:solidFill>
                <a:srgbClr val="FF5722"/>
              </a:solidFill>
              <a:latin typeface="Bierstadt" panose="020B0004020202020204" pitchFamily="34" charset="0"/>
              <a:ea typeface="Proxima Nova"/>
              <a:cs typeface="Proxima Nova"/>
              <a:sym typeface="Proxima Nova"/>
            </a:endParaRPr>
          </a:p>
        </p:txBody>
      </p:sp>
      <p:sp>
        <p:nvSpPr>
          <p:cNvPr id="256" name="Google Shape;256;p49"/>
          <p:cNvSpPr txBox="1"/>
          <p:nvPr/>
        </p:nvSpPr>
        <p:spPr>
          <a:xfrm>
            <a:off x="1654629" y="1699984"/>
            <a:ext cx="9173028" cy="479289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800"/>
              <a:buFont typeface="Arial"/>
              <a:buNone/>
            </a:pPr>
            <a:r>
              <a:rPr lang="en-CA" sz="2800" b="0" i="0" u="none" strike="noStrike" cap="none" dirty="0">
                <a:solidFill>
                  <a:schemeClr val="dk1"/>
                </a:solidFill>
                <a:latin typeface="Bierstadt" panose="020B0004020202020204" pitchFamily="34" charset="0"/>
                <a:ea typeface="Proxima Nova"/>
                <a:cs typeface="Proxima Nova"/>
                <a:sym typeface="Proxima Nova"/>
              </a:rPr>
              <a:t>The concepts we use to think about disability (and programming!) matter. </a:t>
            </a:r>
            <a:endParaRPr sz="2800" b="0" i="0" u="none" strike="noStrike" cap="none" dirty="0">
              <a:solidFill>
                <a:schemeClr val="dk1"/>
              </a:solidFill>
              <a:latin typeface="Bierstadt" panose="020B0004020202020204" pitchFamily="34" charset="0"/>
              <a:ea typeface="Proxima Nova"/>
              <a:cs typeface="Proxima Nova"/>
              <a:sym typeface="Proxima Nova"/>
            </a:endParaRPr>
          </a:p>
          <a:p>
            <a:pPr marL="0" marR="0" lvl="0" indent="0" algn="l" rtl="0">
              <a:lnSpc>
                <a:spcPct val="90000"/>
              </a:lnSpc>
              <a:spcBef>
                <a:spcPts val="0"/>
              </a:spcBef>
              <a:spcAft>
                <a:spcPts val="0"/>
              </a:spcAft>
              <a:buClr>
                <a:schemeClr val="lt1"/>
              </a:buClr>
              <a:buSzPts val="2800"/>
              <a:buFont typeface="Arial"/>
              <a:buNone/>
            </a:pPr>
            <a:endParaRPr sz="2800" b="0" i="0" u="none" strike="noStrike" cap="none" dirty="0">
              <a:solidFill>
                <a:schemeClr val="dk1"/>
              </a:solidFill>
              <a:latin typeface="Bierstadt" panose="020B0004020202020204" pitchFamily="34" charset="0"/>
              <a:ea typeface="Proxima Nova"/>
              <a:cs typeface="Proxima Nova"/>
              <a:sym typeface="Proxima Nova"/>
            </a:endParaRPr>
          </a:p>
          <a:p>
            <a:pPr marL="0" marR="0" lvl="0" indent="0" algn="l" rtl="0">
              <a:lnSpc>
                <a:spcPct val="90000"/>
              </a:lnSpc>
              <a:spcBef>
                <a:spcPts val="0"/>
              </a:spcBef>
              <a:spcAft>
                <a:spcPts val="0"/>
              </a:spcAft>
              <a:buClr>
                <a:schemeClr val="lt1"/>
              </a:buClr>
              <a:buSzPts val="2800"/>
              <a:buFont typeface="Arial"/>
              <a:buNone/>
            </a:pPr>
            <a:r>
              <a:rPr lang="en-CA" sz="2800" b="0" i="0" u="none" strike="noStrike" cap="none" dirty="0">
                <a:solidFill>
                  <a:schemeClr val="dk1"/>
                </a:solidFill>
                <a:latin typeface="Bierstadt" panose="020B0004020202020204" pitchFamily="34" charset="0"/>
                <a:ea typeface="Proxima Nova"/>
                <a:cs typeface="Proxima Nova"/>
                <a:sym typeface="Proxima Nova"/>
              </a:rPr>
              <a:t>According to the </a:t>
            </a:r>
            <a:r>
              <a:rPr lang="en-CA" sz="2800" b="1" i="0" u="none" strike="noStrike" cap="none" dirty="0">
                <a:solidFill>
                  <a:srgbClr val="FF5722"/>
                </a:solidFill>
                <a:latin typeface="Bierstadt" panose="020B0004020202020204" pitchFamily="34" charset="0"/>
                <a:ea typeface="Proxima Nova"/>
                <a:cs typeface="Proxima Nova"/>
                <a:sym typeface="Proxima Nova"/>
              </a:rPr>
              <a:t>medical model</a:t>
            </a:r>
            <a:r>
              <a:rPr lang="en-CA" sz="2800" b="0" i="0" u="none" strike="noStrike" cap="none" dirty="0">
                <a:solidFill>
                  <a:schemeClr val="dk1"/>
                </a:solidFill>
                <a:latin typeface="Bierstadt" panose="020B0004020202020204" pitchFamily="34" charset="0"/>
                <a:ea typeface="Proxima Nova"/>
                <a:cs typeface="Proxima Nova"/>
                <a:sym typeface="Proxima Nova"/>
              </a:rPr>
              <a:t> of disability, a physical or mental impairment causes a personal or social limitation.</a:t>
            </a:r>
            <a:endParaRPr sz="2800" b="0" i="0" u="none" strike="noStrike" cap="none" dirty="0">
              <a:solidFill>
                <a:schemeClr val="dk1"/>
              </a:solidFill>
              <a:latin typeface="Bierstadt" panose="020B0004020202020204" pitchFamily="34" charset="0"/>
              <a:ea typeface="Proxima Nova"/>
              <a:cs typeface="Proxima Nova"/>
              <a:sym typeface="Proxima Nova"/>
            </a:endParaRPr>
          </a:p>
          <a:p>
            <a:pPr marL="0" marR="0" lvl="0" indent="0" algn="l" rtl="0">
              <a:lnSpc>
                <a:spcPct val="90000"/>
              </a:lnSpc>
              <a:spcBef>
                <a:spcPts val="0"/>
              </a:spcBef>
              <a:spcAft>
                <a:spcPts val="0"/>
              </a:spcAft>
              <a:buClr>
                <a:schemeClr val="lt1"/>
              </a:buClr>
              <a:buSzPts val="2800"/>
              <a:buFont typeface="Arial"/>
              <a:buNone/>
            </a:pPr>
            <a:endParaRPr sz="2800" b="0" i="0" u="none" strike="noStrike" cap="none" dirty="0">
              <a:solidFill>
                <a:schemeClr val="dk1"/>
              </a:solidFill>
              <a:latin typeface="Bierstadt" panose="020B0004020202020204" pitchFamily="34" charset="0"/>
              <a:ea typeface="Proxima Nova"/>
              <a:cs typeface="Proxima Nova"/>
              <a:sym typeface="Proxima Nova"/>
            </a:endParaRPr>
          </a:p>
          <a:p>
            <a:pPr marL="0" marR="0" lvl="0" indent="0" algn="l" rtl="0">
              <a:lnSpc>
                <a:spcPct val="90000"/>
              </a:lnSpc>
              <a:spcBef>
                <a:spcPts val="0"/>
              </a:spcBef>
              <a:spcAft>
                <a:spcPts val="0"/>
              </a:spcAft>
              <a:buClr>
                <a:schemeClr val="lt1"/>
              </a:buClr>
              <a:buSzPts val="2800"/>
              <a:buFont typeface="Arial"/>
              <a:buNone/>
            </a:pPr>
            <a:r>
              <a:rPr lang="en-CA" sz="2800" b="0" i="0" u="none" strike="noStrike" cap="none" dirty="0">
                <a:solidFill>
                  <a:schemeClr val="dk1"/>
                </a:solidFill>
                <a:latin typeface="Bierstadt" panose="020B0004020202020204" pitchFamily="34" charset="0"/>
                <a:ea typeface="Proxima Nova"/>
                <a:cs typeface="Proxima Nova"/>
                <a:sym typeface="Proxima Nova"/>
              </a:rPr>
              <a:t>According to the </a:t>
            </a:r>
            <a:r>
              <a:rPr lang="en-CA" sz="2800" b="1" i="0" u="none" strike="noStrike" cap="none" dirty="0">
                <a:solidFill>
                  <a:srgbClr val="FF5722"/>
                </a:solidFill>
                <a:latin typeface="Bierstadt" panose="020B0004020202020204" pitchFamily="34" charset="0"/>
                <a:ea typeface="Proxima Nova"/>
                <a:cs typeface="Proxima Nova"/>
                <a:sym typeface="Proxima Nova"/>
              </a:rPr>
              <a:t>social model</a:t>
            </a:r>
            <a:r>
              <a:rPr lang="en-CA" sz="2800" b="0" i="0" u="none" strike="noStrike" cap="none" dirty="0">
                <a:solidFill>
                  <a:schemeClr val="dk1"/>
                </a:solidFill>
                <a:latin typeface="Bierstadt" panose="020B0004020202020204" pitchFamily="34" charset="0"/>
                <a:ea typeface="Proxima Nova"/>
                <a:cs typeface="Proxima Nova"/>
                <a:sym typeface="Proxima Nova"/>
              </a:rPr>
              <a:t> of disability, the human world causes a personal or social limitation.  </a:t>
            </a:r>
            <a:endParaRPr sz="2800" b="0" i="0" u="none" strike="noStrike" cap="none" dirty="0">
              <a:solidFill>
                <a:schemeClr val="dk1"/>
              </a:solidFill>
              <a:latin typeface="Bierstadt" panose="020B0004020202020204" pitchFamily="34" charset="0"/>
              <a:ea typeface="Proxima Nova"/>
              <a:cs typeface="Proxima Nova"/>
              <a:sym typeface="Proxima Nova"/>
            </a:endParaRPr>
          </a:p>
          <a:p>
            <a:pPr marL="0" marR="0" lvl="0" indent="0" algn="l" rtl="0">
              <a:lnSpc>
                <a:spcPct val="90000"/>
              </a:lnSpc>
              <a:spcBef>
                <a:spcPts val="1000"/>
              </a:spcBef>
              <a:spcAft>
                <a:spcPts val="0"/>
              </a:spcAft>
              <a:buClr>
                <a:schemeClr val="lt1"/>
              </a:buClr>
              <a:buSzPts val="2800"/>
              <a:buFont typeface="Arial"/>
              <a:buNone/>
            </a:pPr>
            <a:endParaRPr sz="2800" b="1" i="0" u="none" strike="noStrike" cap="none" dirty="0">
              <a:solidFill>
                <a:schemeClr val="dk1"/>
              </a:solidFill>
              <a:latin typeface="Bierstadt" panose="020B0004020202020204" pitchFamily="34" charset="0"/>
              <a:ea typeface="Proxima Nova"/>
              <a:cs typeface="Proxima Nova"/>
              <a:sym typeface="Proxima Nova"/>
            </a:endParaRPr>
          </a:p>
          <a:p>
            <a:pPr marL="228600" marR="0" lvl="0" indent="-50800" algn="l" rtl="0">
              <a:lnSpc>
                <a:spcPct val="90000"/>
              </a:lnSpc>
              <a:spcBef>
                <a:spcPts val="1000"/>
              </a:spcBef>
              <a:spcAft>
                <a:spcPts val="0"/>
              </a:spcAft>
              <a:buClr>
                <a:schemeClr val="lt1"/>
              </a:buClr>
              <a:buSzPts val="2800"/>
              <a:buFont typeface="Arial"/>
              <a:buNone/>
            </a:pPr>
            <a:endParaRPr sz="2800" b="0" i="0" u="none" strike="noStrike" cap="none" dirty="0">
              <a:solidFill>
                <a:schemeClr val="dk1"/>
              </a:solidFill>
              <a:latin typeface="Bierstadt" panose="020B0004020202020204" pitchFamily="34" charset="0"/>
              <a:ea typeface="Proxima Nova"/>
              <a:cs typeface="Proxima Nova"/>
              <a:sym typeface="Proxima Nova"/>
            </a:endParaRPr>
          </a:p>
          <a:p>
            <a:pPr marL="228600" marR="0" lvl="0" indent="-50800" algn="l" rtl="0">
              <a:lnSpc>
                <a:spcPct val="90000"/>
              </a:lnSpc>
              <a:spcBef>
                <a:spcPts val="1000"/>
              </a:spcBef>
              <a:spcAft>
                <a:spcPts val="0"/>
              </a:spcAft>
              <a:buClr>
                <a:schemeClr val="lt1"/>
              </a:buClr>
              <a:buSzPts val="2800"/>
              <a:buFont typeface="Arial"/>
              <a:buNone/>
            </a:pPr>
            <a:endParaRPr sz="2800" b="0" i="0" u="none" strike="noStrike" cap="none" dirty="0">
              <a:solidFill>
                <a:schemeClr val="dk1"/>
              </a:solidFill>
              <a:latin typeface="Bierstadt" panose="020B0004020202020204" pitchFamily="34" charset="0"/>
              <a:ea typeface="Proxima Nova"/>
              <a:cs typeface="Proxima Nova"/>
              <a:sym typeface="Proxima Nov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8E2F3"/>
        </a:solidFill>
        <a:effectLst/>
      </p:bgPr>
    </p:bg>
    <p:spTree>
      <p:nvGrpSpPr>
        <p:cNvPr id="1" name="Shape 86"/>
        <p:cNvGrpSpPr/>
        <p:nvPr/>
      </p:nvGrpSpPr>
      <p:grpSpPr>
        <a:xfrm>
          <a:off x="0" y="0"/>
          <a:ext cx="0" cy="0"/>
          <a:chOff x="0" y="0"/>
          <a:chExt cx="0" cy="0"/>
        </a:xfrm>
      </p:grpSpPr>
      <p:sp>
        <p:nvSpPr>
          <p:cNvPr id="87" name="Google Shape;87;p4"/>
          <p:cNvSpPr txBox="1">
            <a:spLocks noGrp="1"/>
          </p:cNvSpPr>
          <p:nvPr>
            <p:ph type="body" idx="1"/>
          </p:nvPr>
        </p:nvSpPr>
        <p:spPr>
          <a:xfrm>
            <a:off x="2205182" y="2005014"/>
            <a:ext cx="7622309" cy="4351338"/>
          </a:xfrm>
          <a:prstGeom prst="rect">
            <a:avLst/>
          </a:prstGeom>
          <a:noFill/>
          <a:ln>
            <a:noFill/>
          </a:ln>
        </p:spPr>
        <p:txBody>
          <a:bodyPr spcFirstLastPara="1" wrap="square" lIns="91425" tIns="45700" rIns="91425" bIns="45700" anchor="t" anchorCtr="0">
            <a:normAutofit/>
          </a:bodyPr>
          <a:lstStyle/>
          <a:p>
            <a:pPr marL="88900" marR="0" lvl="0" indent="0" algn="ctr" rtl="0">
              <a:lnSpc>
                <a:spcPct val="100000"/>
              </a:lnSpc>
              <a:spcBef>
                <a:spcPts val="0"/>
              </a:spcBef>
              <a:spcAft>
                <a:spcPts val="0"/>
              </a:spcAft>
              <a:buSzPts val="2200"/>
              <a:buNone/>
            </a:pPr>
            <a:r>
              <a:rPr lang="en-CA" sz="4000" dirty="0">
                <a:solidFill>
                  <a:schemeClr val="dk1"/>
                </a:solidFill>
                <a:latin typeface="Bierstadt" panose="020B0004020202020204" pitchFamily="34" charset="0"/>
                <a:ea typeface="Calibri"/>
                <a:cs typeface="Calibri"/>
                <a:sym typeface="Calibri"/>
              </a:rPr>
              <a:t>How we imagine our users affects how we choose which features to implement in our programs. </a:t>
            </a:r>
            <a:endParaRPr sz="4800" dirty="0">
              <a:solidFill>
                <a:schemeClr val="dk1"/>
              </a:solidFill>
              <a:latin typeface="Bierstadt" panose="020B0004020202020204" pitchFamily="34" charset="0"/>
            </a:endParaRPr>
          </a:p>
        </p:txBody>
      </p:sp>
      <p:sp>
        <p:nvSpPr>
          <p:cNvPr id="88" name="Google Shape;88;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DEAF6"/>
        </a:solidFill>
        <a:effectLst/>
      </p:bgPr>
    </p:bg>
    <p:spTree>
      <p:nvGrpSpPr>
        <p:cNvPr id="1" name="Shape 260"/>
        <p:cNvGrpSpPr/>
        <p:nvPr/>
      </p:nvGrpSpPr>
      <p:grpSpPr>
        <a:xfrm>
          <a:off x="0" y="0"/>
          <a:ext cx="0" cy="0"/>
          <a:chOff x="0" y="0"/>
          <a:chExt cx="0" cy="0"/>
        </a:xfrm>
      </p:grpSpPr>
      <p:sp>
        <p:nvSpPr>
          <p:cNvPr id="261" name="Google Shape;261;p55"/>
          <p:cNvSpPr txBox="1">
            <a:spLocks noGrp="1"/>
          </p:cNvSpPr>
          <p:nvPr>
            <p:ph type="body" idx="1"/>
          </p:nvPr>
        </p:nvSpPr>
        <p:spPr>
          <a:xfrm>
            <a:off x="1654629" y="1699984"/>
            <a:ext cx="9173100" cy="47928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1000"/>
              </a:spcBef>
              <a:spcAft>
                <a:spcPts val="0"/>
              </a:spcAft>
              <a:buClr>
                <a:schemeClr val="lt1"/>
              </a:buClr>
              <a:buSzPts val="2800"/>
              <a:buNone/>
            </a:pPr>
            <a:endParaRPr>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a:latin typeface="Garamond"/>
              <a:ea typeface="Garamond"/>
              <a:cs typeface="Garamond"/>
              <a:sym typeface="Garamond"/>
            </a:endParaRPr>
          </a:p>
        </p:txBody>
      </p:sp>
      <p:sp>
        <p:nvSpPr>
          <p:cNvPr id="262" name="Google Shape;262;p5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22</a:t>
            </a:fld>
            <a:endParaRPr/>
          </a:p>
        </p:txBody>
      </p:sp>
      <p:sp>
        <p:nvSpPr>
          <p:cNvPr id="263" name="Google Shape;263;p55"/>
          <p:cNvSpPr txBox="1">
            <a:spLocks noGrp="1"/>
          </p:cNvSpPr>
          <p:nvPr>
            <p:ph type="title"/>
          </p:nvPr>
        </p:nvSpPr>
        <p:spPr>
          <a:xfrm>
            <a:off x="616688" y="365127"/>
            <a:ext cx="11227982"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Garamond"/>
              <a:buNone/>
            </a:pPr>
            <a:r>
              <a:rPr lang="en-CA">
                <a:solidFill>
                  <a:schemeClr val="dk1"/>
                </a:solidFill>
                <a:latin typeface="Calibri"/>
                <a:ea typeface="Calibri"/>
                <a:cs typeface="Calibri"/>
                <a:sym typeface="Calibri"/>
              </a:rPr>
              <a:t>Back to Software Design</a:t>
            </a:r>
            <a:endParaRPr>
              <a:solidFill>
                <a:schemeClr val="dk1"/>
              </a:solidFill>
              <a:latin typeface="Calibri"/>
              <a:ea typeface="Calibri"/>
              <a:cs typeface="Calibri"/>
              <a:sym typeface="Calibri"/>
            </a:endParaRPr>
          </a:p>
        </p:txBody>
      </p:sp>
      <p:sp>
        <p:nvSpPr>
          <p:cNvPr id="264" name="Google Shape;264;p55"/>
          <p:cNvSpPr txBox="1"/>
          <p:nvPr/>
        </p:nvSpPr>
        <p:spPr>
          <a:xfrm>
            <a:off x="1654629" y="1699984"/>
            <a:ext cx="9173028" cy="4792890"/>
          </a:xfrm>
          <a:prstGeom prst="rect">
            <a:avLst/>
          </a:prstGeom>
          <a:noFill/>
          <a:ln>
            <a:noFill/>
          </a:ln>
        </p:spPr>
        <p:txBody>
          <a:bodyPr spcFirstLastPara="1" wrap="square" lIns="91425" tIns="45700" rIns="91425" bIns="45700" anchor="t" anchorCtr="0">
            <a:normAutofit lnSpcReduction="10000"/>
          </a:bodyPr>
          <a:lstStyle/>
          <a:p>
            <a:pPr marL="457200" marR="0" lvl="0" indent="-457200" algn="l" rtl="0">
              <a:lnSpc>
                <a:spcPct val="90000"/>
              </a:lnSpc>
              <a:spcBef>
                <a:spcPts val="0"/>
              </a:spcBef>
              <a:spcAft>
                <a:spcPts val="0"/>
              </a:spcAft>
              <a:buClr>
                <a:schemeClr val="dk1"/>
              </a:buClr>
              <a:buSzPts val="2800"/>
              <a:buFont typeface="Arial"/>
              <a:buChar char="•"/>
            </a:pPr>
            <a:r>
              <a:rPr lang="en-CA" sz="3200" b="0" i="0" u="none" strike="noStrike" cap="none">
                <a:solidFill>
                  <a:schemeClr val="dk1"/>
                </a:solidFill>
                <a:latin typeface="Calibri"/>
                <a:ea typeface="Calibri"/>
                <a:cs typeface="Calibri"/>
                <a:sym typeface="Calibri"/>
              </a:rPr>
              <a:t>When creating a program, we already have to consider the technical requirements for the user's software and hardware </a:t>
            </a:r>
            <a:endParaRPr sz="1400" b="0" i="0" u="none" strike="noStrike" cap="none">
              <a:solidFill>
                <a:srgbClr val="000000"/>
              </a:solidFill>
              <a:latin typeface="Arial"/>
              <a:ea typeface="Arial"/>
              <a:cs typeface="Arial"/>
              <a:sym typeface="Arial"/>
            </a:endParaRPr>
          </a:p>
          <a:p>
            <a:pPr marL="914400" marR="0" lvl="1" indent="-457200" algn="l" rtl="0">
              <a:lnSpc>
                <a:spcPct val="90000"/>
              </a:lnSpc>
              <a:spcBef>
                <a:spcPts val="0"/>
              </a:spcBef>
              <a:spcAft>
                <a:spcPts val="0"/>
              </a:spcAft>
              <a:buClr>
                <a:schemeClr val="dk1"/>
              </a:buClr>
              <a:buSzPts val="2400"/>
              <a:buFont typeface="Arial"/>
              <a:buChar char="•"/>
            </a:pPr>
            <a:r>
              <a:rPr lang="en-CA" sz="2800" b="0" i="0" u="none" strike="noStrike" cap="none">
                <a:solidFill>
                  <a:schemeClr val="dk1"/>
                </a:solidFill>
                <a:latin typeface="Calibri"/>
                <a:ea typeface="Calibri"/>
                <a:cs typeface="Calibri"/>
                <a:sym typeface="Calibri"/>
              </a:rPr>
              <a:t>(example: Which operating systems will run it? How much memory is required?) </a:t>
            </a:r>
            <a:endParaRPr sz="1400" b="0" i="0" u="none" strike="noStrike" cap="none">
              <a:solidFill>
                <a:srgbClr val="000000"/>
              </a:solidFill>
              <a:latin typeface="Arial"/>
              <a:ea typeface="Arial"/>
              <a:cs typeface="Arial"/>
              <a:sym typeface="Arial"/>
            </a:endParaRPr>
          </a:p>
          <a:p>
            <a:pPr marL="457200" marR="0" lvl="0" indent="-457200" algn="l" rtl="0">
              <a:lnSpc>
                <a:spcPct val="90000"/>
              </a:lnSpc>
              <a:spcBef>
                <a:spcPts val="0"/>
              </a:spcBef>
              <a:spcAft>
                <a:spcPts val="0"/>
              </a:spcAft>
              <a:buClr>
                <a:schemeClr val="dk1"/>
              </a:buClr>
              <a:buSzPts val="2800"/>
              <a:buFont typeface="Arial"/>
              <a:buChar char="•"/>
            </a:pPr>
            <a:r>
              <a:rPr lang="en-CA" sz="3200" b="0" i="0" u="none" strike="noStrike" cap="none">
                <a:solidFill>
                  <a:schemeClr val="dk1"/>
                </a:solidFill>
                <a:latin typeface="Calibri"/>
                <a:ea typeface="Calibri"/>
                <a:cs typeface="Calibri"/>
                <a:sym typeface="Calibri"/>
              </a:rPr>
              <a:t>From the medical model perspective, we can consider personal requirements as well </a:t>
            </a:r>
            <a:endParaRPr sz="1400" b="0" i="0" u="none" strike="noStrike" cap="none">
              <a:solidFill>
                <a:srgbClr val="000000"/>
              </a:solidFill>
              <a:latin typeface="Arial"/>
              <a:ea typeface="Arial"/>
              <a:cs typeface="Arial"/>
              <a:sym typeface="Arial"/>
            </a:endParaRPr>
          </a:p>
          <a:p>
            <a:pPr marL="914400" marR="0" lvl="1" indent="-457200" algn="l" rtl="0">
              <a:lnSpc>
                <a:spcPct val="90000"/>
              </a:lnSpc>
              <a:spcBef>
                <a:spcPts val="0"/>
              </a:spcBef>
              <a:spcAft>
                <a:spcPts val="0"/>
              </a:spcAft>
              <a:buClr>
                <a:schemeClr val="dk1"/>
              </a:buClr>
              <a:buSzPts val="2400"/>
              <a:buFont typeface="Arial"/>
              <a:buChar char="•"/>
            </a:pPr>
            <a:r>
              <a:rPr lang="en-CA" sz="2800" b="0" i="0" u="none" strike="noStrike" cap="none">
                <a:solidFill>
                  <a:schemeClr val="dk1"/>
                </a:solidFill>
                <a:latin typeface="Calibri"/>
                <a:ea typeface="Calibri"/>
                <a:cs typeface="Calibri"/>
                <a:sym typeface="Calibri"/>
              </a:rPr>
              <a:t>(example: How precise does their coordination have to be?) </a:t>
            </a:r>
            <a:endParaRPr sz="1400" b="0" i="0" u="none" strike="noStrike" cap="none">
              <a:solidFill>
                <a:srgbClr val="000000"/>
              </a:solidFill>
              <a:latin typeface="Arial"/>
              <a:ea typeface="Arial"/>
              <a:cs typeface="Arial"/>
              <a:sym typeface="Arial"/>
            </a:endParaRPr>
          </a:p>
          <a:p>
            <a:pPr marL="457200" marR="0" lvl="0" indent="-457200" algn="l" rtl="0">
              <a:lnSpc>
                <a:spcPct val="90000"/>
              </a:lnSpc>
              <a:spcBef>
                <a:spcPts val="0"/>
              </a:spcBef>
              <a:spcAft>
                <a:spcPts val="0"/>
              </a:spcAft>
              <a:buClr>
                <a:schemeClr val="dk1"/>
              </a:buClr>
              <a:buSzPts val="2800"/>
              <a:buFont typeface="Arial"/>
              <a:buChar char="•"/>
            </a:pPr>
            <a:r>
              <a:rPr lang="en-CA" sz="3200" b="0" i="0" u="none" strike="noStrike" cap="none">
                <a:solidFill>
                  <a:schemeClr val="dk1"/>
                </a:solidFill>
                <a:latin typeface="Calibri"/>
                <a:ea typeface="Calibri"/>
                <a:cs typeface="Calibri"/>
                <a:sym typeface="Calibri"/>
              </a:rPr>
              <a:t>Through the social model, we can ask ourselves: Who might need this software? What barriers to usage might they face?</a:t>
            </a:r>
            <a:endParaRPr sz="2800" b="1" i="0" u="none" strike="noStrike" cap="none">
              <a:solidFill>
                <a:schemeClr val="lt1"/>
              </a:solidFill>
              <a:latin typeface="Calibri"/>
              <a:ea typeface="Calibri"/>
              <a:cs typeface="Calibri"/>
              <a:sym typeface="Calibri"/>
            </a:endParaRPr>
          </a:p>
          <a:p>
            <a:pPr marL="228600" marR="0" lvl="0" indent="-5080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a:p>
            <a:pPr marL="228600" marR="0" lvl="0" indent="-5080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Garamond"/>
              <a:ea typeface="Garamond"/>
              <a:cs typeface="Garamond"/>
              <a:sym typeface="Garamon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DEAF6"/>
        </a:solidFill>
        <a:effectLst/>
      </p:bgPr>
    </p:bg>
    <p:spTree>
      <p:nvGrpSpPr>
        <p:cNvPr id="1" name="Shape 268"/>
        <p:cNvGrpSpPr/>
        <p:nvPr/>
      </p:nvGrpSpPr>
      <p:grpSpPr>
        <a:xfrm>
          <a:off x="0" y="0"/>
          <a:ext cx="0" cy="0"/>
          <a:chOff x="0" y="0"/>
          <a:chExt cx="0" cy="0"/>
        </a:xfrm>
      </p:grpSpPr>
      <p:sp>
        <p:nvSpPr>
          <p:cNvPr id="269" name="Google Shape;269;p44"/>
          <p:cNvSpPr txBox="1">
            <a:spLocks noGrp="1"/>
          </p:cNvSpPr>
          <p:nvPr>
            <p:ph type="title"/>
          </p:nvPr>
        </p:nvSpPr>
        <p:spPr>
          <a:xfrm>
            <a:off x="685800" y="438152"/>
            <a:ext cx="10515600" cy="100647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CA" sz="4400">
                <a:solidFill>
                  <a:schemeClr val="dk1"/>
                </a:solidFill>
                <a:latin typeface="Calibri"/>
                <a:ea typeface="Calibri"/>
                <a:cs typeface="Calibri"/>
                <a:sym typeface="Calibri"/>
              </a:rPr>
              <a:t>Software and the Medical Model</a:t>
            </a:r>
            <a:endParaRPr>
              <a:solidFill>
                <a:schemeClr val="dk1"/>
              </a:solidFill>
            </a:endParaRPr>
          </a:p>
        </p:txBody>
      </p:sp>
      <p:sp>
        <p:nvSpPr>
          <p:cNvPr id="270" name="Google Shape;270;p44"/>
          <p:cNvSpPr txBox="1">
            <a:spLocks noGrp="1"/>
          </p:cNvSpPr>
          <p:nvPr>
            <p:ph type="body" idx="1"/>
          </p:nvPr>
        </p:nvSpPr>
        <p:spPr>
          <a:xfrm>
            <a:off x="990600" y="1253331"/>
            <a:ext cx="10515600" cy="4351338"/>
          </a:xfrm>
          <a:prstGeom prst="rect">
            <a:avLst/>
          </a:prstGeom>
          <a:noFill/>
          <a:ln>
            <a:noFill/>
          </a:ln>
        </p:spPr>
        <p:txBody>
          <a:bodyPr spcFirstLastPara="1" wrap="square" lIns="91425" tIns="45700" rIns="91425" bIns="45700" anchor="t" anchorCtr="0">
            <a:noAutofit/>
          </a:bodyPr>
          <a:lstStyle/>
          <a:p>
            <a:pPr marL="0" marR="0" lvl="0" indent="114300" algn="l" rtl="0">
              <a:lnSpc>
                <a:spcPct val="120000"/>
              </a:lnSpc>
              <a:spcBef>
                <a:spcPts val="0"/>
              </a:spcBef>
              <a:spcAft>
                <a:spcPts val="0"/>
              </a:spcAft>
              <a:buClr>
                <a:schemeClr val="lt1"/>
              </a:buClr>
              <a:buSzPts val="1800"/>
              <a:buNone/>
            </a:pPr>
            <a:endParaRPr sz="2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800"/>
              <a:buNone/>
            </a:pPr>
            <a:r>
              <a:rPr lang="en-CA" sz="2400">
                <a:solidFill>
                  <a:schemeClr val="dk1"/>
                </a:solidFill>
                <a:latin typeface="Calibri"/>
                <a:ea typeface="Calibri"/>
                <a:cs typeface="Calibri"/>
                <a:sym typeface="Calibri"/>
              </a:rPr>
              <a:t>Here are some examples of software that are specifically designed to be accessible to people with various diagnoses:</a:t>
            </a:r>
            <a:endParaRPr sz="2400">
              <a:solidFill>
                <a:schemeClr val="dk1"/>
              </a:solidFill>
            </a:endParaRPr>
          </a:p>
          <a:p>
            <a:pPr marL="0" marR="0" lvl="0" indent="0" algn="l" rtl="0">
              <a:lnSpc>
                <a:spcPct val="100000"/>
              </a:lnSpc>
              <a:spcBef>
                <a:spcPts val="0"/>
              </a:spcBef>
              <a:spcAft>
                <a:spcPts val="0"/>
              </a:spcAft>
              <a:buClr>
                <a:schemeClr val="lt1"/>
              </a:buClr>
              <a:buSzPts val="1800"/>
              <a:buNone/>
            </a:pPr>
            <a:r>
              <a:rPr lang="en-CA" sz="2400">
                <a:solidFill>
                  <a:schemeClr val="dk1"/>
                </a:solidFill>
                <a:latin typeface="Calibri"/>
                <a:ea typeface="Calibri"/>
                <a:cs typeface="Calibri"/>
                <a:sym typeface="Calibri"/>
              </a:rPr>
              <a:t> </a:t>
            </a:r>
            <a:endParaRPr sz="2400">
              <a:solidFill>
                <a:schemeClr val="dk1"/>
              </a:solidFill>
            </a:endParaRPr>
          </a:p>
          <a:p>
            <a:pPr marL="285750" lvl="0" indent="-285750" algn="l" rtl="0">
              <a:lnSpc>
                <a:spcPct val="100000"/>
              </a:lnSpc>
              <a:spcBef>
                <a:spcPts val="0"/>
              </a:spcBef>
              <a:spcAft>
                <a:spcPts val="0"/>
              </a:spcAft>
              <a:buClr>
                <a:schemeClr val="dk1"/>
              </a:buClr>
              <a:buSzPts val="1800"/>
              <a:buChar char="•"/>
            </a:pPr>
            <a:r>
              <a:rPr lang="en-CA" sz="2400">
                <a:solidFill>
                  <a:schemeClr val="dk1"/>
                </a:solidFill>
                <a:latin typeface="Calibri"/>
                <a:ea typeface="Calibri"/>
                <a:cs typeface="Calibri"/>
                <a:sym typeface="Calibri"/>
              </a:rPr>
              <a:t>Braille Translation Software (example: Index BrailleApp) converts text to a document that can be printed by a Braille printer</a:t>
            </a:r>
            <a:endParaRPr sz="2400">
              <a:solidFill>
                <a:schemeClr val="dk1"/>
              </a:solidFill>
            </a:endParaRPr>
          </a:p>
          <a:p>
            <a:pPr marL="285750" lvl="0" indent="-285750" algn="l" rtl="0">
              <a:lnSpc>
                <a:spcPct val="100000"/>
              </a:lnSpc>
              <a:spcBef>
                <a:spcPts val="0"/>
              </a:spcBef>
              <a:spcAft>
                <a:spcPts val="0"/>
              </a:spcAft>
              <a:buClr>
                <a:schemeClr val="dk1"/>
              </a:buClr>
              <a:buSzPts val="1800"/>
              <a:buChar char="•"/>
            </a:pPr>
            <a:r>
              <a:rPr lang="en-CA" sz="2400">
                <a:solidFill>
                  <a:schemeClr val="dk1"/>
                </a:solidFill>
                <a:latin typeface="Calibri"/>
                <a:ea typeface="Calibri"/>
                <a:cs typeface="Calibri"/>
                <a:sym typeface="Calibri"/>
              </a:rPr>
              <a:t>Software that runs a simplified phone interface for people with Down </a:t>
            </a:r>
            <a:r>
              <a:rPr lang="en-CA" sz="2400">
                <a:solidFill>
                  <a:schemeClr val="dk1"/>
                </a:solidFill>
              </a:rPr>
              <a:t>S</a:t>
            </a:r>
            <a:r>
              <a:rPr lang="en-CA" sz="2400">
                <a:solidFill>
                  <a:schemeClr val="dk1"/>
                </a:solidFill>
                <a:latin typeface="Calibri"/>
                <a:ea typeface="Calibri"/>
                <a:cs typeface="Calibri"/>
                <a:sym typeface="Calibri"/>
              </a:rPr>
              <a:t>yndrome (example: Simple Smartphone)</a:t>
            </a:r>
            <a:endParaRPr>
              <a:solidFill>
                <a:schemeClr val="dk1"/>
              </a:solidFill>
            </a:endParaRPr>
          </a:p>
          <a:p>
            <a:pPr marL="285750" lvl="0" indent="-285750" algn="l" rtl="0">
              <a:lnSpc>
                <a:spcPct val="100000"/>
              </a:lnSpc>
              <a:spcBef>
                <a:spcPts val="0"/>
              </a:spcBef>
              <a:spcAft>
                <a:spcPts val="0"/>
              </a:spcAft>
              <a:buClr>
                <a:schemeClr val="dk1"/>
              </a:buClr>
              <a:buSzPts val="1800"/>
              <a:buChar char="•"/>
            </a:pPr>
            <a:r>
              <a:rPr lang="en-CA" sz="2400">
                <a:solidFill>
                  <a:schemeClr val="dk1"/>
                </a:solidFill>
                <a:latin typeface="Calibri"/>
                <a:ea typeface="Calibri"/>
                <a:cs typeface="Calibri"/>
                <a:sym typeface="Calibri"/>
              </a:rPr>
              <a:t>Programs that can learn from users’ past mistakes to predict future text and suggest corrections for spelling and grammatical errors, aimed at people with dyslexia (example: Ghotit)</a:t>
            </a:r>
            <a:endParaRPr sz="2400">
              <a:solidFill>
                <a:schemeClr val="dk1"/>
              </a:solidFill>
            </a:endParaRPr>
          </a:p>
          <a:p>
            <a:pPr marL="285750" lvl="0" indent="-171450" algn="l" rtl="0">
              <a:lnSpc>
                <a:spcPct val="120000"/>
              </a:lnSpc>
              <a:spcBef>
                <a:spcPts val="0"/>
              </a:spcBef>
              <a:spcAft>
                <a:spcPts val="0"/>
              </a:spcAft>
              <a:buSzPts val="1800"/>
              <a:buNone/>
            </a:pPr>
            <a:endParaRPr/>
          </a:p>
        </p:txBody>
      </p:sp>
      <p:sp>
        <p:nvSpPr>
          <p:cNvPr id="271" name="Google Shape;271;p4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DEAF6"/>
        </a:solidFill>
        <a:effectLst/>
      </p:bgPr>
    </p:bg>
    <p:spTree>
      <p:nvGrpSpPr>
        <p:cNvPr id="1" name="Shape 275"/>
        <p:cNvGrpSpPr/>
        <p:nvPr/>
      </p:nvGrpSpPr>
      <p:grpSpPr>
        <a:xfrm>
          <a:off x="0" y="0"/>
          <a:ext cx="0" cy="0"/>
          <a:chOff x="0" y="0"/>
          <a:chExt cx="0" cy="0"/>
        </a:xfrm>
      </p:grpSpPr>
      <p:sp>
        <p:nvSpPr>
          <p:cNvPr id="276" name="Google Shape;276;p45"/>
          <p:cNvSpPr txBox="1">
            <a:spLocks noGrp="1"/>
          </p:cNvSpPr>
          <p:nvPr>
            <p:ph type="title"/>
          </p:nvPr>
        </p:nvSpPr>
        <p:spPr>
          <a:xfrm>
            <a:off x="685800" y="438152"/>
            <a:ext cx="10515600" cy="100647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CA" sz="4400">
                <a:solidFill>
                  <a:schemeClr val="dk1"/>
                </a:solidFill>
                <a:latin typeface="Calibri"/>
                <a:ea typeface="Calibri"/>
                <a:cs typeface="Calibri"/>
                <a:sym typeface="Calibri"/>
              </a:rPr>
              <a:t>Software and the Medical Model</a:t>
            </a:r>
            <a:endParaRPr>
              <a:solidFill>
                <a:schemeClr val="dk1"/>
              </a:solidFill>
            </a:endParaRPr>
          </a:p>
        </p:txBody>
      </p:sp>
      <p:sp>
        <p:nvSpPr>
          <p:cNvPr id="277" name="Google Shape;277;p45"/>
          <p:cNvSpPr txBox="1">
            <a:spLocks noGrp="1"/>
          </p:cNvSpPr>
          <p:nvPr>
            <p:ph type="body" idx="1"/>
          </p:nvPr>
        </p:nvSpPr>
        <p:spPr>
          <a:xfrm>
            <a:off x="990600" y="1253331"/>
            <a:ext cx="10515600" cy="4351338"/>
          </a:xfrm>
          <a:prstGeom prst="rect">
            <a:avLst/>
          </a:prstGeom>
          <a:noFill/>
          <a:ln>
            <a:noFill/>
          </a:ln>
        </p:spPr>
        <p:txBody>
          <a:bodyPr spcFirstLastPara="1" wrap="square" lIns="91425" tIns="45700" rIns="91425" bIns="45700" anchor="t" anchorCtr="0">
            <a:noAutofit/>
          </a:bodyPr>
          <a:lstStyle/>
          <a:p>
            <a:pPr marL="0" marR="0" lvl="0" indent="114300" algn="l" rtl="0">
              <a:lnSpc>
                <a:spcPct val="100000"/>
              </a:lnSpc>
              <a:spcBef>
                <a:spcPts val="0"/>
              </a:spcBef>
              <a:spcAft>
                <a:spcPts val="0"/>
              </a:spcAft>
              <a:buClr>
                <a:schemeClr val="lt1"/>
              </a:buClr>
              <a:buSzPts val="1800"/>
              <a:buNone/>
            </a:pPr>
            <a:endParaRPr sz="24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800"/>
              <a:buNone/>
            </a:pPr>
            <a:r>
              <a:rPr lang="en-CA" sz="2400">
                <a:solidFill>
                  <a:schemeClr val="dk1"/>
                </a:solidFill>
                <a:latin typeface="Calibri"/>
                <a:ea typeface="Calibri"/>
                <a:cs typeface="Calibri"/>
                <a:sym typeface="Calibri"/>
              </a:rPr>
              <a:t>Here are some more examples of software that are specifically designed to be accessible to people with various diagnoses:</a:t>
            </a:r>
            <a:endParaRPr sz="2400">
              <a:solidFill>
                <a:schemeClr val="dk1"/>
              </a:solidFill>
            </a:endParaRPr>
          </a:p>
          <a:p>
            <a:pPr marL="342900" lvl="0" indent="-228600" algn="l" rtl="0">
              <a:lnSpc>
                <a:spcPct val="100000"/>
              </a:lnSpc>
              <a:spcBef>
                <a:spcPts val="0"/>
              </a:spcBef>
              <a:spcAft>
                <a:spcPts val="0"/>
              </a:spcAft>
              <a:buSzPts val="1800"/>
              <a:buNone/>
            </a:pPr>
            <a:endParaRPr sz="2400">
              <a:solidFill>
                <a:schemeClr val="dk1"/>
              </a:solidFill>
              <a:latin typeface="Calibri"/>
              <a:ea typeface="Calibri"/>
              <a:cs typeface="Calibri"/>
              <a:sym typeface="Calibri"/>
            </a:endParaRPr>
          </a:p>
          <a:p>
            <a:pPr marL="285750" lvl="0" indent="-285750" algn="l" rtl="0">
              <a:lnSpc>
                <a:spcPct val="100000"/>
              </a:lnSpc>
              <a:spcBef>
                <a:spcPts val="0"/>
              </a:spcBef>
              <a:spcAft>
                <a:spcPts val="0"/>
              </a:spcAft>
              <a:buClr>
                <a:schemeClr val="dk1"/>
              </a:buClr>
              <a:buSzPts val="1800"/>
              <a:buChar char="•"/>
            </a:pPr>
            <a:r>
              <a:rPr lang="en-CA" sz="2400">
                <a:solidFill>
                  <a:schemeClr val="dk1"/>
                </a:solidFill>
                <a:latin typeface="Calibri"/>
                <a:ea typeface="Calibri"/>
                <a:cs typeface="Calibri"/>
                <a:sym typeface="Calibri"/>
              </a:rPr>
              <a:t>Sip-and-puff systems that allow a person to input information into a computer using a joystick that can be manipulated in any direction by their mouth, like a joystick, and sipping or puffing into the controller replacing clicking a mouse (example: Jouse3 for drawing or computer games, Origin instrument products for controlling a mouse, joystick, or keyboard) </a:t>
            </a:r>
            <a:endParaRPr sz="2400">
              <a:solidFill>
                <a:schemeClr val="dk1"/>
              </a:solidFill>
            </a:endParaRPr>
          </a:p>
          <a:p>
            <a:pPr marL="285750" lvl="0" indent="-285750" algn="l" rtl="0">
              <a:lnSpc>
                <a:spcPct val="100000"/>
              </a:lnSpc>
              <a:spcBef>
                <a:spcPts val="0"/>
              </a:spcBef>
              <a:spcAft>
                <a:spcPts val="0"/>
              </a:spcAft>
              <a:buClr>
                <a:schemeClr val="dk1"/>
              </a:buClr>
              <a:buSzPts val="1800"/>
              <a:buChar char="•"/>
            </a:pPr>
            <a:r>
              <a:rPr lang="en-CA" sz="2400">
                <a:solidFill>
                  <a:schemeClr val="dk1"/>
                </a:solidFill>
                <a:latin typeface="Calibri"/>
                <a:ea typeface="Calibri"/>
                <a:cs typeface="Calibri"/>
                <a:sym typeface="Calibri"/>
              </a:rPr>
              <a:t>Domain specific voice recognition software that allows people to create text by speaking instead of typing (example for math symbols: MathTalk)</a:t>
            </a:r>
            <a:endParaRPr sz="2400">
              <a:solidFill>
                <a:schemeClr val="dk1"/>
              </a:solidFill>
            </a:endParaRPr>
          </a:p>
        </p:txBody>
      </p:sp>
      <p:sp>
        <p:nvSpPr>
          <p:cNvPr id="278" name="Google Shape;278;p4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DEAF6"/>
        </a:solidFill>
        <a:effectLst/>
      </p:bgPr>
    </p:bg>
    <p:spTree>
      <p:nvGrpSpPr>
        <p:cNvPr id="1" name="Shape 282"/>
        <p:cNvGrpSpPr/>
        <p:nvPr/>
      </p:nvGrpSpPr>
      <p:grpSpPr>
        <a:xfrm>
          <a:off x="0" y="0"/>
          <a:ext cx="0" cy="0"/>
          <a:chOff x="0" y="0"/>
          <a:chExt cx="0" cy="0"/>
        </a:xfrm>
      </p:grpSpPr>
      <p:sp>
        <p:nvSpPr>
          <p:cNvPr id="283" name="Google Shape;283;p17"/>
          <p:cNvSpPr txBox="1">
            <a:spLocks noGrp="1"/>
          </p:cNvSpPr>
          <p:nvPr>
            <p:ph type="title"/>
          </p:nvPr>
        </p:nvSpPr>
        <p:spPr>
          <a:xfrm>
            <a:off x="685800" y="438152"/>
            <a:ext cx="10515600" cy="100647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CA" sz="4400">
                <a:solidFill>
                  <a:schemeClr val="dk1"/>
                </a:solidFill>
                <a:latin typeface="Calibri"/>
                <a:ea typeface="Calibri"/>
                <a:cs typeface="Calibri"/>
                <a:sym typeface="Calibri"/>
              </a:rPr>
              <a:t>Software and the Social Model</a:t>
            </a:r>
            <a:endParaRPr>
              <a:solidFill>
                <a:schemeClr val="dk1"/>
              </a:solidFill>
            </a:endParaRPr>
          </a:p>
        </p:txBody>
      </p:sp>
      <p:sp>
        <p:nvSpPr>
          <p:cNvPr id="284" name="Google Shape;284;p17"/>
          <p:cNvSpPr txBox="1">
            <a:spLocks noGrp="1"/>
          </p:cNvSpPr>
          <p:nvPr>
            <p:ph type="body" idx="1"/>
          </p:nvPr>
        </p:nvSpPr>
        <p:spPr>
          <a:xfrm>
            <a:off x="564874" y="1724819"/>
            <a:ext cx="11062252" cy="4351338"/>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lt1"/>
              </a:buClr>
              <a:buSzPts val="1800"/>
              <a:buNone/>
            </a:pPr>
            <a:r>
              <a:rPr lang="en-CA" sz="2400">
                <a:solidFill>
                  <a:schemeClr val="dk1"/>
                </a:solidFill>
                <a:latin typeface="Calibri"/>
                <a:ea typeface="Calibri"/>
                <a:cs typeface="Calibri"/>
                <a:sym typeface="Calibri"/>
              </a:rPr>
              <a:t>Here are some examples of software features that are aimed to allow programs to reach a wider audience regardless of whether or not users are identified as disabled:</a:t>
            </a:r>
            <a:endParaRPr sz="2400">
              <a:solidFill>
                <a:schemeClr val="dk1"/>
              </a:solidFill>
            </a:endParaRPr>
          </a:p>
          <a:p>
            <a:pPr marL="0" marR="0" lvl="0" indent="0" algn="l" rtl="0">
              <a:lnSpc>
                <a:spcPct val="110000"/>
              </a:lnSpc>
              <a:spcBef>
                <a:spcPts val="0"/>
              </a:spcBef>
              <a:spcAft>
                <a:spcPts val="0"/>
              </a:spcAft>
              <a:buClr>
                <a:schemeClr val="lt1"/>
              </a:buClr>
              <a:buSzPts val="1800"/>
              <a:buNone/>
            </a:pPr>
            <a:r>
              <a:rPr lang="en-CA" sz="2400">
                <a:solidFill>
                  <a:schemeClr val="dk1"/>
                </a:solidFill>
                <a:latin typeface="Calibri"/>
                <a:ea typeface="Calibri"/>
                <a:cs typeface="Calibri"/>
                <a:sym typeface="Calibri"/>
              </a:rPr>
              <a:t> </a:t>
            </a:r>
            <a:endParaRPr sz="2400">
              <a:solidFill>
                <a:schemeClr val="dk1"/>
              </a:solidFill>
            </a:endParaRPr>
          </a:p>
          <a:p>
            <a:pPr marL="285750" lvl="0" indent="-285750" algn="l" rtl="0">
              <a:lnSpc>
                <a:spcPct val="110000"/>
              </a:lnSpc>
              <a:spcBef>
                <a:spcPts val="0"/>
              </a:spcBef>
              <a:spcAft>
                <a:spcPts val="0"/>
              </a:spcAft>
              <a:buClr>
                <a:schemeClr val="dk1"/>
              </a:buClr>
              <a:buSzPts val="1800"/>
              <a:buChar char="•"/>
            </a:pPr>
            <a:r>
              <a:rPr lang="en-CA" sz="2400">
                <a:solidFill>
                  <a:schemeClr val="dk1"/>
                </a:solidFill>
                <a:latin typeface="Calibri"/>
                <a:ea typeface="Calibri"/>
                <a:cs typeface="Calibri"/>
                <a:sym typeface="Calibri"/>
              </a:rPr>
              <a:t>Automatic Captioning for anyone who might understand better if they see the words being spoken (example: Zoom feature)</a:t>
            </a:r>
            <a:endParaRPr sz="2400">
              <a:solidFill>
                <a:schemeClr val="dk1"/>
              </a:solidFill>
            </a:endParaRPr>
          </a:p>
          <a:p>
            <a:pPr marL="285750" lvl="0" indent="-285750" algn="l" rtl="0">
              <a:lnSpc>
                <a:spcPct val="110000"/>
              </a:lnSpc>
              <a:spcBef>
                <a:spcPts val="0"/>
              </a:spcBef>
              <a:spcAft>
                <a:spcPts val="0"/>
              </a:spcAft>
              <a:buClr>
                <a:schemeClr val="dk1"/>
              </a:buClr>
              <a:buSzPts val="1800"/>
              <a:buChar char="•"/>
            </a:pPr>
            <a:r>
              <a:rPr lang="en-CA" sz="2400">
                <a:solidFill>
                  <a:schemeClr val="dk1"/>
                </a:solidFill>
                <a:latin typeface="Calibri"/>
                <a:ea typeface="Calibri"/>
                <a:cs typeface="Calibri"/>
                <a:sym typeface="Calibri"/>
              </a:rPr>
              <a:t>Giving the user the ability to zoom in to see the UI better, or otherwise change the size of icons and text (example: all operating systems)</a:t>
            </a:r>
            <a:endParaRPr sz="2400">
              <a:solidFill>
                <a:schemeClr val="dk1"/>
              </a:solidFill>
            </a:endParaRPr>
          </a:p>
          <a:p>
            <a:pPr marL="285750" lvl="0" indent="-285750" algn="l" rtl="0">
              <a:lnSpc>
                <a:spcPct val="110000"/>
              </a:lnSpc>
              <a:spcBef>
                <a:spcPts val="0"/>
              </a:spcBef>
              <a:spcAft>
                <a:spcPts val="0"/>
              </a:spcAft>
              <a:buClr>
                <a:schemeClr val="dk1"/>
              </a:buClr>
              <a:buSzPts val="1800"/>
              <a:buChar char="•"/>
            </a:pPr>
            <a:r>
              <a:rPr lang="en-CA" sz="2400">
                <a:solidFill>
                  <a:schemeClr val="dk1"/>
                </a:solidFill>
                <a:latin typeface="Calibri"/>
                <a:ea typeface="Calibri"/>
                <a:cs typeface="Calibri"/>
                <a:sym typeface="Calibri"/>
              </a:rPr>
              <a:t>Allowing "unlocking" a device using biometrics like fingerprint instead of a pass code (example: Windows 10, Mac OS)</a:t>
            </a:r>
            <a:endParaRPr sz="2400">
              <a:solidFill>
                <a:schemeClr val="dk1"/>
              </a:solidFill>
            </a:endParaRPr>
          </a:p>
          <a:p>
            <a:pPr marL="285750" lvl="0" indent="-285750" algn="l" rtl="0">
              <a:lnSpc>
                <a:spcPct val="110000"/>
              </a:lnSpc>
              <a:spcBef>
                <a:spcPts val="0"/>
              </a:spcBef>
              <a:spcAft>
                <a:spcPts val="0"/>
              </a:spcAft>
              <a:buClr>
                <a:schemeClr val="dk1"/>
              </a:buClr>
              <a:buSzPts val="1800"/>
              <a:buChar char="•"/>
            </a:pPr>
            <a:r>
              <a:rPr lang="en-CA" sz="2400">
                <a:solidFill>
                  <a:schemeClr val="dk1"/>
                </a:solidFill>
                <a:latin typeface="Calibri"/>
                <a:ea typeface="Calibri"/>
                <a:cs typeface="Calibri"/>
                <a:sym typeface="Calibri"/>
              </a:rPr>
              <a:t>Text-to-speech features that allow anyone to listen to a text (example: Speechify)</a:t>
            </a:r>
            <a:endParaRPr sz="2400">
              <a:solidFill>
                <a:schemeClr val="dk1"/>
              </a:solidFill>
            </a:endParaRPr>
          </a:p>
          <a:p>
            <a:pPr marL="285750" lvl="0" indent="-285750" algn="l" rtl="0">
              <a:lnSpc>
                <a:spcPct val="110000"/>
              </a:lnSpc>
              <a:spcBef>
                <a:spcPts val="0"/>
              </a:spcBef>
              <a:spcAft>
                <a:spcPts val="0"/>
              </a:spcAft>
              <a:buClr>
                <a:schemeClr val="dk1"/>
              </a:buClr>
              <a:buSzPts val="1800"/>
              <a:buChar char="•"/>
            </a:pPr>
            <a:r>
              <a:rPr lang="en-CA" sz="2400">
                <a:solidFill>
                  <a:schemeClr val="dk1"/>
                </a:solidFill>
                <a:latin typeface="Calibri"/>
                <a:ea typeface="Calibri"/>
                <a:cs typeface="Calibri"/>
                <a:sym typeface="Calibri"/>
              </a:rPr>
              <a:t>Dark Theme (example: IntelliJ)</a:t>
            </a:r>
            <a:endParaRPr sz="2400">
              <a:solidFill>
                <a:schemeClr val="dk1"/>
              </a:solidFill>
            </a:endParaRPr>
          </a:p>
        </p:txBody>
      </p:sp>
      <p:sp>
        <p:nvSpPr>
          <p:cNvPr id="285" name="Google Shape;285;p1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DEAF6"/>
        </a:solidFill>
        <a:effectLst/>
      </p:bgPr>
    </p:bg>
    <p:spTree>
      <p:nvGrpSpPr>
        <p:cNvPr id="1" name="Shape 289"/>
        <p:cNvGrpSpPr/>
        <p:nvPr/>
      </p:nvGrpSpPr>
      <p:grpSpPr>
        <a:xfrm>
          <a:off x="0" y="0"/>
          <a:ext cx="0" cy="0"/>
          <a:chOff x="0" y="0"/>
          <a:chExt cx="0" cy="0"/>
        </a:xfrm>
      </p:grpSpPr>
      <p:sp>
        <p:nvSpPr>
          <p:cNvPr id="290" name="Google Shape;290;p16"/>
          <p:cNvSpPr txBox="1">
            <a:spLocks noGrp="1"/>
          </p:cNvSpPr>
          <p:nvPr>
            <p:ph type="title"/>
          </p:nvPr>
        </p:nvSpPr>
        <p:spPr>
          <a:xfrm>
            <a:off x="685800" y="438152"/>
            <a:ext cx="10515600" cy="100647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CA" sz="4400">
                <a:solidFill>
                  <a:schemeClr val="dk1"/>
                </a:solidFill>
                <a:latin typeface="Calibri"/>
                <a:ea typeface="Calibri"/>
                <a:cs typeface="Calibri"/>
                <a:sym typeface="Calibri"/>
              </a:rPr>
              <a:t>Links to Companies</a:t>
            </a:r>
            <a:endParaRPr>
              <a:solidFill>
                <a:schemeClr val="dk1"/>
              </a:solidFill>
            </a:endParaRPr>
          </a:p>
        </p:txBody>
      </p:sp>
      <p:sp>
        <p:nvSpPr>
          <p:cNvPr id="291" name="Google Shape;291;p16"/>
          <p:cNvSpPr txBox="1">
            <a:spLocks noGrp="1"/>
          </p:cNvSpPr>
          <p:nvPr>
            <p:ph type="body" idx="1"/>
          </p:nvPr>
        </p:nvSpPr>
        <p:spPr>
          <a:xfrm>
            <a:off x="564874" y="1724819"/>
            <a:ext cx="11062252" cy="4351338"/>
          </a:xfrm>
          <a:prstGeom prst="rect">
            <a:avLst/>
          </a:prstGeom>
          <a:noFill/>
          <a:ln>
            <a:noFill/>
          </a:ln>
        </p:spPr>
        <p:txBody>
          <a:bodyPr spcFirstLastPara="1" wrap="square" lIns="91425" tIns="45700" rIns="91425" bIns="45700" anchor="t" anchorCtr="0">
            <a:noAutofit/>
          </a:bodyPr>
          <a:lstStyle/>
          <a:p>
            <a:pPr marL="533400" marR="0" lvl="0" indent="-457200" algn="l" rtl="0">
              <a:lnSpc>
                <a:spcPct val="110000"/>
              </a:lnSpc>
              <a:spcBef>
                <a:spcPts val="0"/>
              </a:spcBef>
              <a:spcAft>
                <a:spcPts val="0"/>
              </a:spcAft>
              <a:buClr>
                <a:schemeClr val="dk1"/>
              </a:buClr>
              <a:buSzPts val="2400"/>
              <a:buFont typeface="Arial"/>
              <a:buChar char="•"/>
            </a:pPr>
            <a:r>
              <a:rPr lang="en-CA">
                <a:solidFill>
                  <a:schemeClr val="dk1"/>
                </a:solidFill>
              </a:rPr>
              <a:t>Index BrailleApp -- </a:t>
            </a:r>
            <a:r>
              <a:rPr lang="en-CA" sz="2400" u="sng">
                <a:solidFill>
                  <a:schemeClr val="dk1"/>
                </a:solidFill>
                <a:hlinkClick r:id="rId3">
                  <a:extLst>
                    <a:ext uri="{A12FA001-AC4F-418D-AE19-62706E023703}">
                      <ahyp:hlinkClr xmlns:ahyp="http://schemas.microsoft.com/office/drawing/2018/hyperlinkcolor" val="tx"/>
                    </a:ext>
                  </a:extLst>
                </a:hlinkClick>
              </a:rPr>
              <a:t>https://www.indexbraille.com/</a:t>
            </a:r>
            <a:endParaRPr sz="2400">
              <a:solidFill>
                <a:schemeClr val="dk1"/>
              </a:solidFill>
            </a:endParaRPr>
          </a:p>
          <a:p>
            <a:pPr marL="457200" marR="0" lvl="0" indent="-381000" algn="l" rtl="0">
              <a:lnSpc>
                <a:spcPct val="110000"/>
              </a:lnSpc>
              <a:spcBef>
                <a:spcPts val="0"/>
              </a:spcBef>
              <a:spcAft>
                <a:spcPts val="0"/>
              </a:spcAft>
              <a:buClr>
                <a:schemeClr val="dk1"/>
              </a:buClr>
              <a:buSzPts val="2400"/>
              <a:buFont typeface="Arial"/>
              <a:buChar char="•"/>
            </a:pPr>
            <a:r>
              <a:rPr lang="en-CA" sz="2400">
                <a:solidFill>
                  <a:schemeClr val="dk1"/>
                </a:solidFill>
              </a:rPr>
              <a:t>Simple Smartphone -- </a:t>
            </a:r>
            <a:r>
              <a:rPr lang="en-CA" sz="2400" u="sng">
                <a:solidFill>
                  <a:schemeClr val="dk1"/>
                </a:solidFill>
                <a:hlinkClick r:id="rId4">
                  <a:extLst>
                    <a:ext uri="{A12FA001-AC4F-418D-AE19-62706E023703}">
                      <ahyp:hlinkClr xmlns:ahyp="http://schemas.microsoft.com/office/drawing/2018/hyperlinkcolor" val="tx"/>
                    </a:ext>
                  </a:extLst>
                </a:hlinkClick>
              </a:rPr>
              <a:t>http://simplesmartphone.com</a:t>
            </a:r>
            <a:r>
              <a:rPr lang="en-CA" sz="2400">
                <a:solidFill>
                  <a:schemeClr val="dk1"/>
                </a:solidFill>
              </a:rPr>
              <a:t> </a:t>
            </a:r>
            <a:endParaRPr sz="2400">
              <a:solidFill>
                <a:schemeClr val="dk1"/>
              </a:solidFill>
            </a:endParaRPr>
          </a:p>
          <a:p>
            <a:pPr marL="457200" marR="0" lvl="0" indent="-381000" algn="l" rtl="0">
              <a:lnSpc>
                <a:spcPct val="110000"/>
              </a:lnSpc>
              <a:spcBef>
                <a:spcPts val="0"/>
              </a:spcBef>
              <a:spcAft>
                <a:spcPts val="0"/>
              </a:spcAft>
              <a:buClr>
                <a:schemeClr val="dk1"/>
              </a:buClr>
              <a:buSzPts val="2400"/>
              <a:buFont typeface="Arial"/>
              <a:buChar char="•"/>
            </a:pPr>
            <a:r>
              <a:rPr lang="en-CA" sz="2400">
                <a:solidFill>
                  <a:schemeClr val="dk1"/>
                </a:solidFill>
              </a:rPr>
              <a:t>Ghotit -- </a:t>
            </a:r>
            <a:r>
              <a:rPr lang="en-CA" sz="2400" u="sng">
                <a:solidFill>
                  <a:schemeClr val="dk1"/>
                </a:solidFill>
                <a:hlinkClick r:id="rId5">
                  <a:extLst>
                    <a:ext uri="{A12FA001-AC4F-418D-AE19-62706E023703}">
                      <ahyp:hlinkClr xmlns:ahyp="http://schemas.microsoft.com/office/drawing/2018/hyperlinkcolor" val="tx"/>
                    </a:ext>
                  </a:extLst>
                </a:hlinkClick>
              </a:rPr>
              <a:t>https://www.ghotit.com/</a:t>
            </a:r>
            <a:endParaRPr sz="2400">
              <a:solidFill>
                <a:schemeClr val="dk1"/>
              </a:solidFill>
            </a:endParaRPr>
          </a:p>
          <a:p>
            <a:pPr marL="457200" marR="0" lvl="0" indent="-381000" algn="l" rtl="0">
              <a:lnSpc>
                <a:spcPct val="110000"/>
              </a:lnSpc>
              <a:spcBef>
                <a:spcPts val="0"/>
              </a:spcBef>
              <a:spcAft>
                <a:spcPts val="0"/>
              </a:spcAft>
              <a:buClr>
                <a:schemeClr val="dk1"/>
              </a:buClr>
              <a:buSzPts val="2400"/>
              <a:buFont typeface="Arial"/>
              <a:buChar char="•"/>
            </a:pPr>
            <a:r>
              <a:rPr lang="en-CA" sz="2400">
                <a:solidFill>
                  <a:schemeClr val="dk1"/>
                </a:solidFill>
              </a:rPr>
              <a:t>Jouse3 -- </a:t>
            </a:r>
            <a:r>
              <a:rPr lang="en-CA" sz="2400" u="sng">
                <a:solidFill>
                  <a:schemeClr val="dk1"/>
                </a:solidFill>
                <a:hlinkClick r:id="rId6">
                  <a:extLst>
                    <a:ext uri="{A12FA001-AC4F-418D-AE19-62706E023703}">
                      <ahyp:hlinkClr xmlns:ahyp="http://schemas.microsoft.com/office/drawing/2018/hyperlinkcolor" val="tx"/>
                    </a:ext>
                  </a:extLst>
                </a:hlinkClick>
              </a:rPr>
              <a:t>https://www.enablingtech.ca/products/jouse-3</a:t>
            </a:r>
            <a:endParaRPr sz="2400">
              <a:solidFill>
                <a:schemeClr val="dk1"/>
              </a:solidFill>
            </a:endParaRPr>
          </a:p>
          <a:p>
            <a:pPr marL="457200" marR="0" lvl="0" indent="-381000" algn="l" rtl="0">
              <a:lnSpc>
                <a:spcPct val="110000"/>
              </a:lnSpc>
              <a:spcBef>
                <a:spcPts val="0"/>
              </a:spcBef>
              <a:spcAft>
                <a:spcPts val="0"/>
              </a:spcAft>
              <a:buClr>
                <a:schemeClr val="dk1"/>
              </a:buClr>
              <a:buSzPts val="2400"/>
              <a:buFont typeface="Arial"/>
              <a:buChar char="•"/>
            </a:pPr>
            <a:r>
              <a:rPr lang="en-CA" sz="2400">
                <a:solidFill>
                  <a:schemeClr val="dk1"/>
                </a:solidFill>
              </a:rPr>
              <a:t>MathTalk -- </a:t>
            </a:r>
            <a:r>
              <a:rPr lang="en-CA" sz="2400" u="sng">
                <a:solidFill>
                  <a:schemeClr val="dk1"/>
                </a:solidFill>
                <a:hlinkClick r:id="rId7">
                  <a:extLst>
                    <a:ext uri="{A12FA001-AC4F-418D-AE19-62706E023703}">
                      <ahyp:hlinkClr xmlns:ahyp="http://schemas.microsoft.com/office/drawing/2018/hyperlinkcolor" val="tx"/>
                    </a:ext>
                  </a:extLst>
                </a:hlinkClick>
              </a:rPr>
              <a:t>https://mathtalk.com/</a:t>
            </a:r>
            <a:r>
              <a:rPr lang="en-CA" sz="2400">
                <a:solidFill>
                  <a:schemeClr val="dk1"/>
                </a:solidFill>
              </a:rPr>
              <a:t>  </a:t>
            </a:r>
            <a:endParaRPr>
              <a:solidFill>
                <a:schemeClr val="dk1"/>
              </a:solidFill>
            </a:endParaRPr>
          </a:p>
          <a:p>
            <a:pPr marL="457200" marR="0" lvl="0" indent="-381000" algn="l" rtl="0">
              <a:lnSpc>
                <a:spcPct val="110000"/>
              </a:lnSpc>
              <a:spcBef>
                <a:spcPts val="0"/>
              </a:spcBef>
              <a:spcAft>
                <a:spcPts val="0"/>
              </a:spcAft>
              <a:buClr>
                <a:schemeClr val="dk1"/>
              </a:buClr>
              <a:buSzPts val="2400"/>
              <a:buFont typeface="Arial"/>
              <a:buChar char="•"/>
            </a:pPr>
            <a:r>
              <a:rPr lang="en-CA" sz="2400">
                <a:solidFill>
                  <a:schemeClr val="dk1"/>
                </a:solidFill>
              </a:rPr>
              <a:t>Zoom -- </a:t>
            </a:r>
            <a:r>
              <a:rPr lang="en-CA" sz="2400" u="sng">
                <a:solidFill>
                  <a:schemeClr val="dk1"/>
                </a:solidFill>
                <a:hlinkClick r:id="rId8">
                  <a:extLst>
                    <a:ext uri="{A12FA001-AC4F-418D-AE19-62706E023703}">
                      <ahyp:hlinkClr xmlns:ahyp="http://schemas.microsoft.com/office/drawing/2018/hyperlinkcolor" val="tx"/>
                    </a:ext>
                  </a:extLst>
                </a:hlinkClick>
              </a:rPr>
              <a:t>https://zoom.us</a:t>
            </a:r>
            <a:r>
              <a:rPr lang="en-CA" sz="2400">
                <a:solidFill>
                  <a:schemeClr val="dk1"/>
                </a:solidFill>
              </a:rPr>
              <a:t> </a:t>
            </a:r>
            <a:endParaRPr>
              <a:solidFill>
                <a:schemeClr val="dk1"/>
              </a:solidFill>
            </a:endParaRPr>
          </a:p>
          <a:p>
            <a:pPr marL="457200" marR="0" lvl="0" indent="-381000" algn="l" rtl="0">
              <a:lnSpc>
                <a:spcPct val="110000"/>
              </a:lnSpc>
              <a:spcBef>
                <a:spcPts val="0"/>
              </a:spcBef>
              <a:spcAft>
                <a:spcPts val="0"/>
              </a:spcAft>
              <a:buClr>
                <a:schemeClr val="dk1"/>
              </a:buClr>
              <a:buSzPts val="2400"/>
              <a:buFont typeface="Arial"/>
              <a:buChar char="•"/>
            </a:pPr>
            <a:r>
              <a:rPr lang="en-CA" sz="2400">
                <a:solidFill>
                  <a:schemeClr val="dk1"/>
                </a:solidFill>
              </a:rPr>
              <a:t>Biometrics -- Linux, Mac, Window</a:t>
            </a:r>
            <a:endParaRPr sz="2400">
              <a:solidFill>
                <a:schemeClr val="dk1"/>
              </a:solidFill>
            </a:endParaRPr>
          </a:p>
          <a:p>
            <a:pPr marL="914400" marR="0" lvl="1" indent="-381000" algn="l" rtl="0">
              <a:lnSpc>
                <a:spcPct val="110000"/>
              </a:lnSpc>
              <a:spcBef>
                <a:spcPts val="0"/>
              </a:spcBef>
              <a:spcAft>
                <a:spcPts val="0"/>
              </a:spcAft>
              <a:buClr>
                <a:schemeClr val="dk1"/>
              </a:buClr>
              <a:buSzPts val="2400"/>
              <a:buFont typeface="Arial"/>
              <a:buChar char="•"/>
            </a:pPr>
            <a:r>
              <a:rPr lang="en-CA" u="sng">
                <a:solidFill>
                  <a:schemeClr val="dk1"/>
                </a:solidFill>
                <a:hlinkClick r:id="rId9">
                  <a:extLst>
                    <a:ext uri="{A12FA001-AC4F-418D-AE19-62706E023703}">
                      <ahyp:hlinkClr xmlns:ahyp="http://schemas.microsoft.com/office/drawing/2018/hyperlinkcolor" val="tx"/>
                    </a:ext>
                  </a:extLst>
                </a:hlinkClick>
              </a:rPr>
              <a:t>https://itsfoss.com/fingerprint-login-ubuntu/</a:t>
            </a:r>
            <a:r>
              <a:rPr lang="en-CA">
                <a:solidFill>
                  <a:schemeClr val="dk1"/>
                </a:solidFill>
              </a:rPr>
              <a:t> </a:t>
            </a:r>
            <a:endParaRPr sz="2400">
              <a:solidFill>
                <a:schemeClr val="dk1"/>
              </a:solidFill>
            </a:endParaRPr>
          </a:p>
          <a:p>
            <a:pPr marL="914400" marR="0" lvl="1" indent="-381000" algn="l" rtl="0">
              <a:lnSpc>
                <a:spcPct val="110000"/>
              </a:lnSpc>
              <a:spcBef>
                <a:spcPts val="0"/>
              </a:spcBef>
              <a:spcAft>
                <a:spcPts val="0"/>
              </a:spcAft>
              <a:buClr>
                <a:schemeClr val="dk1"/>
              </a:buClr>
              <a:buSzPts val="2400"/>
              <a:buFont typeface="Arial"/>
              <a:buChar char="•"/>
            </a:pPr>
            <a:r>
              <a:rPr lang="en-CA" u="sng">
                <a:solidFill>
                  <a:schemeClr val="dk1"/>
                </a:solidFill>
                <a:hlinkClick r:id="rId10">
                  <a:extLst>
                    <a:ext uri="{A12FA001-AC4F-418D-AE19-62706E023703}">
                      <ahyp:hlinkClr xmlns:ahyp="http://schemas.microsoft.com/office/drawing/2018/hyperlinkcolor" val="tx"/>
                    </a:ext>
                  </a:extLst>
                </a:hlinkClick>
              </a:rPr>
              <a:t>https://support.apple.com/en-ca/guide/mac-help/mchl16fbf90a/mac</a:t>
            </a:r>
            <a:r>
              <a:rPr lang="en-CA">
                <a:solidFill>
                  <a:schemeClr val="dk1"/>
                </a:solidFill>
              </a:rPr>
              <a:t> </a:t>
            </a:r>
            <a:endParaRPr sz="2400">
              <a:solidFill>
                <a:schemeClr val="dk1"/>
              </a:solidFill>
            </a:endParaRPr>
          </a:p>
          <a:p>
            <a:pPr marL="914400" marR="0" lvl="1" indent="-381000" algn="l" rtl="0">
              <a:lnSpc>
                <a:spcPct val="110000"/>
              </a:lnSpc>
              <a:spcBef>
                <a:spcPts val="0"/>
              </a:spcBef>
              <a:spcAft>
                <a:spcPts val="0"/>
              </a:spcAft>
              <a:buClr>
                <a:schemeClr val="dk1"/>
              </a:buClr>
              <a:buSzPts val="2400"/>
              <a:buFont typeface="Arial"/>
              <a:buChar char="•"/>
            </a:pPr>
            <a:r>
              <a:rPr lang="en-CA" u="sng">
                <a:solidFill>
                  <a:schemeClr val="dk1"/>
                </a:solidFill>
                <a:hlinkClick r:id="rId11">
                  <a:extLst>
                    <a:ext uri="{A12FA001-AC4F-418D-AE19-62706E023703}">
                      <ahyp:hlinkClr xmlns:ahyp="http://schemas.microsoft.com/office/drawing/2018/hyperlinkcolor" val="tx"/>
                    </a:ext>
                  </a:extLst>
                </a:hlinkClick>
              </a:rPr>
              <a:t>https://www.computerworld.com/article/3244347/what-is-windows-hello-microsofts-biometrics-security-system-explained.html</a:t>
            </a:r>
            <a:r>
              <a:rPr lang="en-CA">
                <a:solidFill>
                  <a:schemeClr val="dk1"/>
                </a:solidFill>
              </a:rPr>
              <a:t> </a:t>
            </a:r>
            <a:endParaRPr sz="2400">
              <a:solidFill>
                <a:schemeClr val="dk1"/>
              </a:solidFill>
            </a:endParaRPr>
          </a:p>
          <a:p>
            <a:pPr marL="457200" marR="0" lvl="0" indent="-381000" algn="l" rtl="0">
              <a:lnSpc>
                <a:spcPct val="110000"/>
              </a:lnSpc>
              <a:spcBef>
                <a:spcPts val="0"/>
              </a:spcBef>
              <a:spcAft>
                <a:spcPts val="0"/>
              </a:spcAft>
              <a:buClr>
                <a:schemeClr val="dk1"/>
              </a:buClr>
              <a:buSzPts val="2400"/>
              <a:buFont typeface="Arial"/>
              <a:buChar char="•"/>
            </a:pPr>
            <a:r>
              <a:rPr lang="en-CA" sz="2400">
                <a:solidFill>
                  <a:schemeClr val="dk1"/>
                </a:solidFill>
              </a:rPr>
              <a:t>IntelliJ -- </a:t>
            </a:r>
            <a:r>
              <a:rPr lang="en-CA" sz="2400" u="sng">
                <a:solidFill>
                  <a:schemeClr val="dk1"/>
                </a:solidFill>
                <a:hlinkClick r:id="rId12">
                  <a:extLst>
                    <a:ext uri="{A12FA001-AC4F-418D-AE19-62706E023703}">
                      <ahyp:hlinkClr xmlns:ahyp="http://schemas.microsoft.com/office/drawing/2018/hyperlinkcolor" val="tx"/>
                    </a:ext>
                  </a:extLst>
                </a:hlinkClick>
              </a:rPr>
              <a:t>https://www.jetbrains.com/idea/</a:t>
            </a:r>
            <a:r>
              <a:rPr lang="en-CA" sz="2400">
                <a:solidFill>
                  <a:schemeClr val="dk1"/>
                </a:solidFill>
              </a:rPr>
              <a:t> </a:t>
            </a:r>
            <a:endParaRPr sz="2400">
              <a:solidFill>
                <a:schemeClr val="dk1"/>
              </a:solidFill>
            </a:endParaRPr>
          </a:p>
        </p:txBody>
      </p:sp>
      <p:sp>
        <p:nvSpPr>
          <p:cNvPr id="292" name="Google Shape;292;p1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DEAF6"/>
        </a:solidFill>
        <a:effectLst/>
      </p:bgPr>
    </p:bg>
    <p:spTree>
      <p:nvGrpSpPr>
        <p:cNvPr id="1" name="Shape 296"/>
        <p:cNvGrpSpPr/>
        <p:nvPr/>
      </p:nvGrpSpPr>
      <p:grpSpPr>
        <a:xfrm>
          <a:off x="0" y="0"/>
          <a:ext cx="0" cy="0"/>
          <a:chOff x="0" y="0"/>
          <a:chExt cx="0" cy="0"/>
        </a:xfrm>
      </p:grpSpPr>
      <p:sp>
        <p:nvSpPr>
          <p:cNvPr id="297" name="Google Shape;297;gfd1c9d2380_5_0"/>
          <p:cNvSpPr txBox="1">
            <a:spLocks noGrp="1"/>
          </p:cNvSpPr>
          <p:nvPr>
            <p:ph type="title"/>
          </p:nvPr>
        </p:nvSpPr>
        <p:spPr>
          <a:xfrm>
            <a:off x="685800" y="438152"/>
            <a:ext cx="10515600" cy="1006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CA">
                <a:solidFill>
                  <a:schemeClr val="dk1"/>
                </a:solidFill>
              </a:rPr>
              <a:t>Designing for Accessibility</a:t>
            </a:r>
            <a:endParaRPr>
              <a:solidFill>
                <a:schemeClr val="dk1"/>
              </a:solidFill>
            </a:endParaRPr>
          </a:p>
        </p:txBody>
      </p:sp>
      <p:sp>
        <p:nvSpPr>
          <p:cNvPr id="298" name="Google Shape;298;gfd1c9d2380_5_0"/>
          <p:cNvSpPr txBox="1">
            <a:spLocks noGrp="1"/>
          </p:cNvSpPr>
          <p:nvPr>
            <p:ph type="body" idx="1"/>
          </p:nvPr>
        </p:nvSpPr>
        <p:spPr>
          <a:xfrm>
            <a:off x="564874" y="1724819"/>
            <a:ext cx="11062200" cy="4351200"/>
          </a:xfrm>
          <a:prstGeom prst="rect">
            <a:avLst/>
          </a:prstGeom>
          <a:noFill/>
          <a:ln>
            <a:noFill/>
          </a:ln>
        </p:spPr>
        <p:txBody>
          <a:bodyPr spcFirstLastPara="1" wrap="square" lIns="91425" tIns="45700" rIns="91425" bIns="45700" anchor="t" anchorCtr="0">
            <a:noAutofit/>
          </a:bodyPr>
          <a:lstStyle/>
          <a:p>
            <a:pPr marL="533400" marR="0" lvl="0" indent="-457200" algn="l" rtl="0">
              <a:lnSpc>
                <a:spcPct val="110000"/>
              </a:lnSpc>
              <a:spcBef>
                <a:spcPts val="0"/>
              </a:spcBef>
              <a:spcAft>
                <a:spcPts val="0"/>
              </a:spcAft>
              <a:buClr>
                <a:schemeClr val="dk1"/>
              </a:buClr>
              <a:buSzPts val="2400"/>
              <a:buFont typeface="Arial"/>
              <a:buChar char="•"/>
            </a:pPr>
            <a:r>
              <a:rPr lang="en-CA" u="sng" dirty="0">
                <a:solidFill>
                  <a:schemeClr val="dk1"/>
                </a:solidFill>
                <a:hlinkClick r:id="rId3">
                  <a:extLst>
                    <a:ext uri="{A12FA001-AC4F-418D-AE19-62706E023703}">
                      <ahyp:hlinkClr xmlns:ahyp="http://schemas.microsoft.com/office/drawing/2018/hyperlinkcolor" val="tx"/>
                    </a:ext>
                  </a:extLst>
                </a:hlinkClick>
              </a:rPr>
              <a:t>World Wide Web Consortium on Accessibility in Web Design</a:t>
            </a:r>
            <a:endParaRPr sz="2000" dirty="0">
              <a:solidFill>
                <a:schemeClr val="dk1"/>
              </a:solidFill>
            </a:endParaRPr>
          </a:p>
          <a:p>
            <a:pPr marL="533400" marR="0" lvl="0" indent="-457200" algn="l" rtl="0">
              <a:lnSpc>
                <a:spcPct val="110000"/>
              </a:lnSpc>
              <a:spcBef>
                <a:spcPts val="0"/>
              </a:spcBef>
              <a:spcAft>
                <a:spcPts val="0"/>
              </a:spcAft>
              <a:buClr>
                <a:schemeClr val="dk1"/>
              </a:buClr>
              <a:buSzPts val="2400"/>
              <a:buFont typeface="Arial"/>
              <a:buChar char="•"/>
            </a:pPr>
            <a:r>
              <a:rPr lang="en-CA" u="sng" dirty="0">
                <a:solidFill>
                  <a:schemeClr val="dk1"/>
                </a:solidFill>
                <a:hlinkClick r:id="rId4">
                  <a:extLst>
                    <a:ext uri="{A12FA001-AC4F-418D-AE19-62706E023703}">
                      <ahyp:hlinkClr xmlns:ahyp="http://schemas.microsoft.com/office/drawing/2018/hyperlinkcolor" val="tx"/>
                    </a:ext>
                  </a:extLst>
                </a:hlinkClick>
              </a:rPr>
              <a:t>Google accessibility pages for Android and web design</a:t>
            </a:r>
            <a:endParaRPr sz="2400" dirty="0">
              <a:solidFill>
                <a:schemeClr val="dk1"/>
              </a:solidFill>
            </a:endParaRPr>
          </a:p>
          <a:p>
            <a:pPr marL="457200" marR="0" lvl="0" indent="-406400" algn="l" rtl="0">
              <a:lnSpc>
                <a:spcPct val="110000"/>
              </a:lnSpc>
              <a:spcBef>
                <a:spcPts val="0"/>
              </a:spcBef>
              <a:spcAft>
                <a:spcPts val="0"/>
              </a:spcAft>
              <a:buClr>
                <a:schemeClr val="dk1"/>
              </a:buClr>
              <a:buSzPts val="2800"/>
              <a:buFont typeface="Arial"/>
              <a:buChar char="•"/>
            </a:pPr>
            <a:r>
              <a:rPr lang="en-CA" u="sng" dirty="0">
                <a:solidFill>
                  <a:schemeClr val="dk1"/>
                </a:solidFill>
                <a:hlinkClick r:id="rId5">
                  <a:extLst>
                    <a:ext uri="{A12FA001-AC4F-418D-AE19-62706E023703}">
                      <ahyp:hlinkClr xmlns:ahyp="http://schemas.microsoft.com/office/drawing/2018/hyperlinkcolor" val="tx"/>
                    </a:ext>
                  </a:extLst>
                </a:hlinkClick>
              </a:rPr>
              <a:t>General Google Accessibility Guidelines</a:t>
            </a:r>
            <a:endParaRPr dirty="0">
              <a:solidFill>
                <a:schemeClr val="dk1"/>
              </a:solidFill>
            </a:endParaRPr>
          </a:p>
          <a:p>
            <a:pPr marL="457200" marR="0" lvl="0" indent="-406400" algn="l" rtl="0">
              <a:lnSpc>
                <a:spcPct val="110000"/>
              </a:lnSpc>
              <a:spcBef>
                <a:spcPts val="0"/>
              </a:spcBef>
              <a:spcAft>
                <a:spcPts val="0"/>
              </a:spcAft>
              <a:buClr>
                <a:schemeClr val="dk1"/>
              </a:buClr>
              <a:buSzPts val="2800"/>
              <a:buFont typeface="Arial"/>
              <a:buChar char="•"/>
            </a:pPr>
            <a:r>
              <a:rPr lang="en-CA" u="sng" dirty="0">
                <a:solidFill>
                  <a:schemeClr val="dk1"/>
                </a:solidFill>
                <a:hlinkClick r:id="rId6">
                  <a:extLst>
                    <a:ext uri="{A12FA001-AC4F-418D-AE19-62706E023703}">
                      <ahyp:hlinkClr xmlns:ahyp="http://schemas.microsoft.com/office/drawing/2018/hyperlinkcolor" val="tx"/>
                    </a:ext>
                  </a:extLst>
                </a:hlinkClick>
              </a:rPr>
              <a:t>Apple Accessibility Guidelines</a:t>
            </a:r>
            <a:endParaRPr dirty="0">
              <a:solidFill>
                <a:schemeClr val="dk1"/>
              </a:solidFill>
            </a:endParaRPr>
          </a:p>
        </p:txBody>
      </p:sp>
      <p:sp>
        <p:nvSpPr>
          <p:cNvPr id="299" name="Google Shape;299;gfd1c9d2380_5_0"/>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DEAF6"/>
        </a:solidFill>
        <a:effectLst/>
      </p:bgPr>
    </p:bg>
    <p:spTree>
      <p:nvGrpSpPr>
        <p:cNvPr id="1" name="Shape 303"/>
        <p:cNvGrpSpPr/>
        <p:nvPr/>
      </p:nvGrpSpPr>
      <p:grpSpPr>
        <a:xfrm>
          <a:off x="0" y="0"/>
          <a:ext cx="0" cy="0"/>
          <a:chOff x="0" y="0"/>
          <a:chExt cx="0" cy="0"/>
        </a:xfrm>
      </p:grpSpPr>
      <p:sp>
        <p:nvSpPr>
          <p:cNvPr id="304" name="Google Shape;304;p18"/>
          <p:cNvSpPr txBox="1">
            <a:spLocks noGrp="1"/>
          </p:cNvSpPr>
          <p:nvPr>
            <p:ph type="title"/>
          </p:nvPr>
        </p:nvSpPr>
        <p:spPr>
          <a:xfrm>
            <a:off x="685800" y="438152"/>
            <a:ext cx="10515600" cy="100647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CA" sz="4400" dirty="0">
                <a:solidFill>
                  <a:schemeClr val="dk1"/>
                </a:solidFill>
                <a:latin typeface="Bierstadt" panose="020B0004020202020204" pitchFamily="34" charset="0"/>
                <a:ea typeface="Calibri"/>
                <a:cs typeface="Calibri"/>
                <a:sym typeface="Calibri"/>
              </a:rPr>
              <a:t>Principles of Universal Design</a:t>
            </a:r>
            <a:endParaRPr dirty="0">
              <a:solidFill>
                <a:schemeClr val="dk1"/>
              </a:solidFill>
              <a:latin typeface="Bierstadt" panose="020B0004020202020204" pitchFamily="34" charset="0"/>
            </a:endParaRPr>
          </a:p>
        </p:txBody>
      </p:sp>
      <p:sp>
        <p:nvSpPr>
          <p:cNvPr id="305" name="Google Shape;305;p18"/>
          <p:cNvSpPr txBox="1">
            <a:spLocks noGrp="1"/>
          </p:cNvSpPr>
          <p:nvPr>
            <p:ph type="body" idx="1"/>
          </p:nvPr>
        </p:nvSpPr>
        <p:spPr>
          <a:xfrm>
            <a:off x="838200" y="1825625"/>
            <a:ext cx="10515600" cy="241507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None/>
            </a:pPr>
            <a:r>
              <a:rPr lang="en-CA" sz="2400" dirty="0">
                <a:solidFill>
                  <a:schemeClr val="dk1"/>
                </a:solidFill>
                <a:latin typeface="Bierstadt" panose="020B0004020202020204" pitchFamily="34" charset="0"/>
                <a:ea typeface="Calibri"/>
                <a:cs typeface="Calibri"/>
                <a:sym typeface="Calibri"/>
              </a:rPr>
              <a:t>Principle 1: Equitable Use</a:t>
            </a:r>
            <a:endParaRPr sz="2400" dirty="0">
              <a:solidFill>
                <a:schemeClr val="dk1"/>
              </a:solidFill>
              <a:latin typeface="Bierstadt" panose="020B0004020202020204" pitchFamily="34" charset="0"/>
            </a:endParaRPr>
          </a:p>
          <a:p>
            <a:pPr marL="0" marR="0" lvl="0" indent="0" algn="l" rtl="0">
              <a:lnSpc>
                <a:spcPct val="100000"/>
              </a:lnSpc>
              <a:spcBef>
                <a:spcPts val="0"/>
              </a:spcBef>
              <a:spcAft>
                <a:spcPts val="0"/>
              </a:spcAft>
              <a:buClr>
                <a:schemeClr val="lt1"/>
              </a:buClr>
              <a:buSzPts val="1800"/>
              <a:buNone/>
            </a:pPr>
            <a:r>
              <a:rPr lang="en-CA" sz="2400" dirty="0">
                <a:solidFill>
                  <a:schemeClr val="dk1"/>
                </a:solidFill>
                <a:latin typeface="Bierstadt" panose="020B0004020202020204" pitchFamily="34" charset="0"/>
                <a:ea typeface="Calibri"/>
                <a:cs typeface="Calibri"/>
                <a:sym typeface="Calibri"/>
              </a:rPr>
              <a:t>Principle 2: Flexibility in Use</a:t>
            </a:r>
            <a:endParaRPr sz="2400" dirty="0">
              <a:solidFill>
                <a:schemeClr val="dk1"/>
              </a:solidFill>
              <a:latin typeface="Bierstadt" panose="020B0004020202020204" pitchFamily="34" charset="0"/>
            </a:endParaRPr>
          </a:p>
          <a:p>
            <a:pPr marL="0" marR="0" lvl="0" indent="0" algn="l" rtl="0">
              <a:lnSpc>
                <a:spcPct val="100000"/>
              </a:lnSpc>
              <a:spcBef>
                <a:spcPts val="0"/>
              </a:spcBef>
              <a:spcAft>
                <a:spcPts val="0"/>
              </a:spcAft>
              <a:buClr>
                <a:schemeClr val="lt1"/>
              </a:buClr>
              <a:buSzPts val="1800"/>
              <a:buNone/>
            </a:pPr>
            <a:r>
              <a:rPr lang="en-CA" sz="2400" dirty="0">
                <a:solidFill>
                  <a:schemeClr val="dk1"/>
                </a:solidFill>
                <a:latin typeface="Bierstadt" panose="020B0004020202020204" pitchFamily="34" charset="0"/>
                <a:ea typeface="Calibri"/>
                <a:cs typeface="Calibri"/>
                <a:sym typeface="Calibri"/>
              </a:rPr>
              <a:t>Principle 3: Simple and Intuitive Use</a:t>
            </a:r>
            <a:endParaRPr sz="2400" dirty="0">
              <a:solidFill>
                <a:schemeClr val="dk1"/>
              </a:solidFill>
              <a:latin typeface="Bierstadt" panose="020B0004020202020204" pitchFamily="34" charset="0"/>
            </a:endParaRPr>
          </a:p>
          <a:p>
            <a:pPr marL="0" marR="0" lvl="0" indent="0" algn="l" rtl="0">
              <a:lnSpc>
                <a:spcPct val="100000"/>
              </a:lnSpc>
              <a:spcBef>
                <a:spcPts val="0"/>
              </a:spcBef>
              <a:spcAft>
                <a:spcPts val="0"/>
              </a:spcAft>
              <a:buClr>
                <a:schemeClr val="lt1"/>
              </a:buClr>
              <a:buSzPts val="1800"/>
              <a:buNone/>
            </a:pPr>
            <a:r>
              <a:rPr lang="en-CA" sz="2400" dirty="0">
                <a:solidFill>
                  <a:schemeClr val="dk1"/>
                </a:solidFill>
                <a:latin typeface="Bierstadt" panose="020B0004020202020204" pitchFamily="34" charset="0"/>
                <a:ea typeface="Calibri"/>
                <a:cs typeface="Calibri"/>
                <a:sym typeface="Calibri"/>
              </a:rPr>
              <a:t>Principle 4: Perceptible Information</a:t>
            </a:r>
            <a:endParaRPr sz="2400" dirty="0">
              <a:solidFill>
                <a:schemeClr val="dk1"/>
              </a:solidFill>
              <a:latin typeface="Bierstadt" panose="020B0004020202020204" pitchFamily="34" charset="0"/>
            </a:endParaRPr>
          </a:p>
          <a:p>
            <a:pPr marL="0" marR="0" lvl="0" indent="0" algn="l" rtl="0">
              <a:lnSpc>
                <a:spcPct val="100000"/>
              </a:lnSpc>
              <a:spcBef>
                <a:spcPts val="0"/>
              </a:spcBef>
              <a:spcAft>
                <a:spcPts val="0"/>
              </a:spcAft>
              <a:buClr>
                <a:schemeClr val="lt1"/>
              </a:buClr>
              <a:buSzPts val="1800"/>
              <a:buNone/>
            </a:pPr>
            <a:r>
              <a:rPr lang="en-CA" sz="2400" dirty="0">
                <a:solidFill>
                  <a:schemeClr val="dk1"/>
                </a:solidFill>
                <a:latin typeface="Bierstadt" panose="020B0004020202020204" pitchFamily="34" charset="0"/>
                <a:ea typeface="Calibri"/>
                <a:cs typeface="Calibri"/>
                <a:sym typeface="Calibri"/>
              </a:rPr>
              <a:t>Principle 5: Tolerance for Error</a:t>
            </a:r>
            <a:endParaRPr sz="2400" dirty="0">
              <a:solidFill>
                <a:schemeClr val="dk1"/>
              </a:solidFill>
              <a:latin typeface="Bierstadt" panose="020B0004020202020204" pitchFamily="34" charset="0"/>
            </a:endParaRPr>
          </a:p>
          <a:p>
            <a:pPr marL="0" marR="0" lvl="0" indent="0" algn="l" rtl="0">
              <a:lnSpc>
                <a:spcPct val="100000"/>
              </a:lnSpc>
              <a:spcBef>
                <a:spcPts val="0"/>
              </a:spcBef>
              <a:spcAft>
                <a:spcPts val="0"/>
              </a:spcAft>
              <a:buClr>
                <a:schemeClr val="lt1"/>
              </a:buClr>
              <a:buSzPts val="1800"/>
              <a:buNone/>
            </a:pPr>
            <a:r>
              <a:rPr lang="en-CA" sz="2400" dirty="0">
                <a:solidFill>
                  <a:schemeClr val="dk1"/>
                </a:solidFill>
                <a:latin typeface="Bierstadt" panose="020B0004020202020204" pitchFamily="34" charset="0"/>
                <a:ea typeface="Calibri"/>
                <a:cs typeface="Calibri"/>
                <a:sym typeface="Calibri"/>
              </a:rPr>
              <a:t>Principle 6: Low Physical Effort</a:t>
            </a:r>
            <a:endParaRPr sz="2400" dirty="0">
              <a:solidFill>
                <a:schemeClr val="dk1"/>
              </a:solidFill>
              <a:latin typeface="Bierstadt" panose="020B0004020202020204" pitchFamily="34" charset="0"/>
            </a:endParaRPr>
          </a:p>
          <a:p>
            <a:pPr marL="0" marR="0" lvl="0" indent="0" algn="l" rtl="0">
              <a:lnSpc>
                <a:spcPct val="100000"/>
              </a:lnSpc>
              <a:spcBef>
                <a:spcPts val="0"/>
              </a:spcBef>
              <a:spcAft>
                <a:spcPts val="0"/>
              </a:spcAft>
              <a:buClr>
                <a:schemeClr val="lt1"/>
              </a:buClr>
              <a:buSzPts val="1800"/>
              <a:buNone/>
            </a:pPr>
            <a:r>
              <a:rPr lang="en-CA" sz="2400" dirty="0">
                <a:solidFill>
                  <a:schemeClr val="dk1"/>
                </a:solidFill>
                <a:latin typeface="Bierstadt" panose="020B0004020202020204" pitchFamily="34" charset="0"/>
                <a:ea typeface="Calibri"/>
                <a:cs typeface="Calibri"/>
                <a:sym typeface="Calibri"/>
              </a:rPr>
              <a:t>Principle 7: Size and Space for Approach and Use</a:t>
            </a:r>
            <a:endParaRPr sz="2400" dirty="0">
              <a:solidFill>
                <a:schemeClr val="dk1"/>
              </a:solidFill>
              <a:latin typeface="Bierstadt" panose="020B0004020202020204" pitchFamily="34" charset="0"/>
            </a:endParaRPr>
          </a:p>
          <a:p>
            <a:pPr marL="0" marR="0" lvl="0" indent="0" algn="l" rtl="0">
              <a:lnSpc>
                <a:spcPct val="100000"/>
              </a:lnSpc>
              <a:spcBef>
                <a:spcPts val="0"/>
              </a:spcBef>
              <a:spcAft>
                <a:spcPts val="0"/>
              </a:spcAft>
              <a:buClr>
                <a:schemeClr val="lt1"/>
              </a:buClr>
              <a:buSzPts val="1800"/>
              <a:buNone/>
            </a:pPr>
            <a:endParaRPr sz="2400" dirty="0">
              <a:solidFill>
                <a:schemeClr val="dk1"/>
              </a:solidFill>
              <a:latin typeface="Bierstadt" panose="020B0004020202020204" pitchFamily="34" charset="0"/>
              <a:ea typeface="Calibri"/>
              <a:cs typeface="Calibri"/>
              <a:sym typeface="Calibri"/>
            </a:endParaRPr>
          </a:p>
          <a:p>
            <a:pPr marL="0" marR="0" lvl="0" indent="0" algn="l" rtl="0">
              <a:lnSpc>
                <a:spcPct val="100000"/>
              </a:lnSpc>
              <a:spcBef>
                <a:spcPts val="0"/>
              </a:spcBef>
              <a:spcAft>
                <a:spcPts val="0"/>
              </a:spcAft>
              <a:buClr>
                <a:schemeClr val="lt1"/>
              </a:buClr>
              <a:buSzPts val="1800"/>
              <a:buNone/>
            </a:pPr>
            <a:r>
              <a:rPr lang="en-CA" sz="2400" b="1" dirty="0">
                <a:solidFill>
                  <a:schemeClr val="dk1"/>
                </a:solidFill>
                <a:latin typeface="Bierstadt" panose="020B0004020202020204" pitchFamily="34" charset="0"/>
                <a:ea typeface="Calibri"/>
                <a:cs typeface="Calibri"/>
                <a:sym typeface="Calibri"/>
              </a:rPr>
              <a:t>Discussion Question: </a:t>
            </a:r>
            <a:r>
              <a:rPr lang="en-CA" sz="2400" dirty="0">
                <a:solidFill>
                  <a:schemeClr val="dk1"/>
                </a:solidFill>
                <a:latin typeface="Bierstadt" panose="020B0004020202020204" pitchFamily="34" charset="0"/>
                <a:ea typeface="Calibri"/>
                <a:cs typeface="Calibri"/>
                <a:sym typeface="Calibri"/>
              </a:rPr>
              <a:t>For each principle, does the Dark Theme option follow the principle? If so, in what way?</a:t>
            </a:r>
            <a:endParaRPr sz="2400" dirty="0">
              <a:solidFill>
                <a:schemeClr val="dk1"/>
              </a:solidFill>
              <a:latin typeface="Bierstadt" panose="020B0004020202020204" pitchFamily="34" charset="0"/>
            </a:endParaRPr>
          </a:p>
        </p:txBody>
      </p:sp>
      <p:sp>
        <p:nvSpPr>
          <p:cNvPr id="306" name="Google Shape;306;p1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1"/>
        <p:cNvGrpSpPr/>
        <p:nvPr/>
      </p:nvGrpSpPr>
      <p:grpSpPr>
        <a:xfrm>
          <a:off x="0" y="0"/>
          <a:ext cx="0" cy="0"/>
          <a:chOff x="0" y="0"/>
          <a:chExt cx="0" cy="0"/>
        </a:xfrm>
      </p:grpSpPr>
      <p:sp>
        <p:nvSpPr>
          <p:cNvPr id="312" name="Google Shape;312;gf8476d228d_0_84"/>
          <p:cNvSpPr txBox="1">
            <a:spLocks noGrp="1"/>
          </p:cNvSpPr>
          <p:nvPr>
            <p:ph type="title"/>
          </p:nvPr>
        </p:nvSpPr>
        <p:spPr>
          <a:xfrm>
            <a:off x="838200" y="365127"/>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sz="3200" dirty="0">
                <a:solidFill>
                  <a:srgbClr val="FF5722"/>
                </a:solidFill>
                <a:latin typeface="Bierstadt" panose="020B0004020202020204" pitchFamily="34" charset="0"/>
                <a:ea typeface="Proxima Nova"/>
                <a:cs typeface="Proxima Nova"/>
                <a:sym typeface="Proxima Nova"/>
              </a:rPr>
              <a:t>Acknowledgements</a:t>
            </a:r>
            <a:endParaRPr sz="3200" dirty="0">
              <a:solidFill>
                <a:srgbClr val="FF5722"/>
              </a:solidFill>
              <a:latin typeface="Bierstadt" panose="020B0004020202020204" pitchFamily="34" charset="0"/>
              <a:ea typeface="Proxima Nova"/>
              <a:cs typeface="Proxima Nova"/>
              <a:sym typeface="Proxima Nova"/>
            </a:endParaRPr>
          </a:p>
        </p:txBody>
      </p:sp>
      <p:sp>
        <p:nvSpPr>
          <p:cNvPr id="313" name="Google Shape;313;gf8476d228d_0_84"/>
          <p:cNvSpPr txBox="1">
            <a:spLocks noGrp="1"/>
          </p:cNvSpPr>
          <p:nvPr>
            <p:ph type="body" idx="1"/>
          </p:nvPr>
        </p:nvSpPr>
        <p:spPr>
          <a:xfrm>
            <a:off x="838199" y="1405758"/>
            <a:ext cx="10912800" cy="4722600"/>
          </a:xfrm>
          <a:prstGeom prst="rect">
            <a:avLst/>
          </a:prstGeom>
          <a:noFill/>
          <a:ln>
            <a:noFill/>
          </a:ln>
        </p:spPr>
        <p:txBody>
          <a:bodyPr spcFirstLastPara="1" wrap="square" lIns="91425" tIns="45700" rIns="91425" bIns="45700" anchor="t" anchorCtr="0">
            <a:normAutofit fontScale="32500" lnSpcReduction="20000"/>
          </a:bodyPr>
          <a:lstStyle/>
          <a:p>
            <a:pPr marL="114300" lvl="0" indent="0" algn="l" rtl="0">
              <a:lnSpc>
                <a:spcPct val="120000"/>
              </a:lnSpc>
              <a:spcBef>
                <a:spcPts val="0"/>
              </a:spcBef>
              <a:spcAft>
                <a:spcPts val="0"/>
              </a:spcAft>
              <a:buSzPct val="37765"/>
              <a:buNone/>
            </a:pPr>
            <a:r>
              <a:rPr lang="en-CA" sz="6150" dirty="0">
                <a:solidFill>
                  <a:schemeClr val="dk1"/>
                </a:solidFill>
                <a:latin typeface="Bierstadt" panose="020B0004020202020204" pitchFamily="34" charset="0"/>
              </a:rPr>
              <a:t>This module was created as part of an Embedded Ethics Education Initiative (E3I), a joint project between the Department of Computer Science</a:t>
            </a:r>
            <a:r>
              <a:rPr lang="en-CA" sz="6150" baseline="30000" dirty="0">
                <a:solidFill>
                  <a:schemeClr val="dk1"/>
                </a:solidFill>
                <a:latin typeface="Bierstadt" panose="020B0004020202020204" pitchFamily="34" charset="0"/>
              </a:rPr>
              <a:t>1</a:t>
            </a:r>
            <a:r>
              <a:rPr lang="en-CA" sz="6150" dirty="0">
                <a:solidFill>
                  <a:schemeClr val="dk1"/>
                </a:solidFill>
                <a:latin typeface="Bierstadt" panose="020B0004020202020204" pitchFamily="34" charset="0"/>
              </a:rPr>
              <a:t> and the Schwartz Reisman Institute for Technology and Society</a:t>
            </a:r>
            <a:r>
              <a:rPr lang="en-CA" sz="6150" baseline="30000" dirty="0">
                <a:solidFill>
                  <a:schemeClr val="dk1"/>
                </a:solidFill>
                <a:latin typeface="Bierstadt" panose="020B0004020202020204" pitchFamily="34" charset="0"/>
              </a:rPr>
              <a:t>2</a:t>
            </a:r>
            <a:r>
              <a:rPr lang="en-CA" sz="6150" dirty="0">
                <a:solidFill>
                  <a:schemeClr val="dk1"/>
                </a:solidFill>
                <a:latin typeface="Bierstadt" panose="020B0004020202020204" pitchFamily="34" charset="0"/>
              </a:rPr>
              <a:t>, University of Toronto.</a:t>
            </a:r>
            <a:endParaRPr sz="6150" dirty="0">
              <a:solidFill>
                <a:schemeClr val="dk1"/>
              </a:solidFill>
              <a:latin typeface="Bierstadt" panose="020B0004020202020204" pitchFamily="34" charset="0"/>
            </a:endParaRPr>
          </a:p>
          <a:p>
            <a:pPr marL="114300" lvl="0" indent="0" algn="l" rtl="0">
              <a:lnSpc>
                <a:spcPct val="120000"/>
              </a:lnSpc>
              <a:spcBef>
                <a:spcPts val="0"/>
              </a:spcBef>
              <a:spcAft>
                <a:spcPts val="0"/>
              </a:spcAft>
              <a:buSzPct val="37765"/>
              <a:buNone/>
            </a:pPr>
            <a:endParaRPr sz="6150" dirty="0">
              <a:solidFill>
                <a:schemeClr val="dk1"/>
              </a:solidFill>
              <a:latin typeface="Bierstadt" panose="020B0004020202020204" pitchFamily="34" charset="0"/>
            </a:endParaRPr>
          </a:p>
          <a:p>
            <a:pPr marL="114300" lvl="0" indent="0" algn="l" rtl="0">
              <a:lnSpc>
                <a:spcPct val="120000"/>
              </a:lnSpc>
              <a:spcBef>
                <a:spcPts val="0"/>
              </a:spcBef>
              <a:spcAft>
                <a:spcPts val="0"/>
              </a:spcAft>
              <a:buSzPct val="37765"/>
              <a:buNone/>
            </a:pPr>
            <a:r>
              <a:rPr lang="en-CA" sz="6150" dirty="0">
                <a:solidFill>
                  <a:schemeClr val="dk1"/>
                </a:solidFill>
                <a:latin typeface="Bierstadt" panose="020B0004020202020204" pitchFamily="34" charset="0"/>
              </a:rPr>
              <a:t>Instructional Team:</a:t>
            </a:r>
            <a:endParaRPr sz="6150" dirty="0">
              <a:solidFill>
                <a:schemeClr val="dk1"/>
              </a:solidFill>
              <a:latin typeface="Bierstadt" panose="020B0004020202020204" pitchFamily="34" charset="0"/>
            </a:endParaRPr>
          </a:p>
          <a:p>
            <a:pPr marL="114300" lvl="0" indent="0" algn="l" rtl="0">
              <a:lnSpc>
                <a:spcPct val="120000"/>
              </a:lnSpc>
              <a:spcBef>
                <a:spcPts val="0"/>
              </a:spcBef>
              <a:spcAft>
                <a:spcPts val="0"/>
              </a:spcAft>
              <a:buSzPct val="37765"/>
              <a:buNone/>
            </a:pPr>
            <a:r>
              <a:rPr lang="en-CA" sz="6150" dirty="0">
                <a:solidFill>
                  <a:schemeClr val="dk1"/>
                </a:solidFill>
                <a:latin typeface="Bierstadt" panose="020B0004020202020204" pitchFamily="34" charset="0"/>
              </a:rPr>
              <a:t>	Philosophy: Steve Coyne, Alexandra Gustafson	</a:t>
            </a:r>
          </a:p>
          <a:p>
            <a:pPr marL="114300" lvl="0" indent="0" algn="l" rtl="0">
              <a:lnSpc>
                <a:spcPct val="120000"/>
              </a:lnSpc>
              <a:spcBef>
                <a:spcPts val="0"/>
              </a:spcBef>
              <a:spcAft>
                <a:spcPts val="0"/>
              </a:spcAft>
              <a:buSzPct val="37765"/>
              <a:buNone/>
            </a:pPr>
            <a:r>
              <a:rPr lang="en-CA" sz="6150" dirty="0">
                <a:solidFill>
                  <a:schemeClr val="dk1"/>
                </a:solidFill>
                <a:latin typeface="Bierstadt" panose="020B0004020202020204" pitchFamily="34" charset="0"/>
              </a:rPr>
              <a:t>	Computer Science: Lindsey Shorser, Paul Gries, Jonathan Calver</a:t>
            </a:r>
            <a:endParaRPr sz="6150" dirty="0">
              <a:solidFill>
                <a:schemeClr val="dk1"/>
              </a:solidFill>
              <a:latin typeface="Bierstadt" panose="020B0004020202020204" pitchFamily="34" charset="0"/>
            </a:endParaRPr>
          </a:p>
          <a:p>
            <a:pPr marL="114300" lvl="0" indent="0" algn="l" rtl="0">
              <a:lnSpc>
                <a:spcPct val="120000"/>
              </a:lnSpc>
              <a:spcBef>
                <a:spcPts val="0"/>
              </a:spcBef>
              <a:spcAft>
                <a:spcPts val="0"/>
              </a:spcAft>
              <a:buSzPct val="37765"/>
              <a:buNone/>
            </a:pPr>
            <a:r>
              <a:rPr lang="en-CA" sz="6150" dirty="0">
                <a:solidFill>
                  <a:schemeClr val="dk1"/>
                </a:solidFill>
                <a:latin typeface="Bierstadt" panose="020B0004020202020204" pitchFamily="34" charset="0"/>
              </a:rPr>
              <a:t>Faculty Advisors:</a:t>
            </a:r>
            <a:endParaRPr sz="6150" dirty="0">
              <a:solidFill>
                <a:schemeClr val="dk1"/>
              </a:solidFill>
              <a:latin typeface="Bierstadt" panose="020B0004020202020204" pitchFamily="34" charset="0"/>
            </a:endParaRPr>
          </a:p>
          <a:p>
            <a:pPr marL="114300" lvl="0" indent="0" algn="l" rtl="0">
              <a:lnSpc>
                <a:spcPct val="120000"/>
              </a:lnSpc>
              <a:spcBef>
                <a:spcPts val="0"/>
              </a:spcBef>
              <a:spcAft>
                <a:spcPts val="0"/>
              </a:spcAft>
              <a:buSzPct val="37765"/>
              <a:buNone/>
            </a:pPr>
            <a:r>
              <a:rPr lang="en-CA" sz="6150" dirty="0">
                <a:solidFill>
                  <a:schemeClr val="dk1"/>
                </a:solidFill>
                <a:latin typeface="Bierstadt" panose="020B0004020202020204" pitchFamily="34" charset="0"/>
              </a:rPr>
              <a:t>	Diane Horton</a:t>
            </a:r>
            <a:r>
              <a:rPr lang="en-CA" sz="6150" baseline="30000" dirty="0">
                <a:solidFill>
                  <a:schemeClr val="dk1"/>
                </a:solidFill>
                <a:latin typeface="Bierstadt" panose="020B0004020202020204" pitchFamily="34" charset="0"/>
              </a:rPr>
              <a:t>1</a:t>
            </a:r>
            <a:r>
              <a:rPr lang="en-CA" sz="6150" dirty="0">
                <a:solidFill>
                  <a:schemeClr val="dk1"/>
                </a:solidFill>
                <a:latin typeface="Bierstadt" panose="020B0004020202020204" pitchFamily="34" charset="0"/>
              </a:rPr>
              <a:t>, David Liu</a:t>
            </a:r>
            <a:r>
              <a:rPr lang="en-CA" sz="6150" baseline="30000" dirty="0">
                <a:solidFill>
                  <a:schemeClr val="dk1"/>
                </a:solidFill>
                <a:latin typeface="Bierstadt" panose="020B0004020202020204" pitchFamily="34" charset="0"/>
              </a:rPr>
              <a:t>1</a:t>
            </a:r>
            <a:r>
              <a:rPr lang="en-CA" sz="6150" dirty="0">
                <a:solidFill>
                  <a:schemeClr val="dk1"/>
                </a:solidFill>
                <a:latin typeface="Bierstadt" panose="020B0004020202020204" pitchFamily="34" charset="0"/>
              </a:rPr>
              <a:t>, and Sheila McIlraith</a:t>
            </a:r>
            <a:r>
              <a:rPr lang="en-CA" sz="6150" baseline="30000" dirty="0">
                <a:solidFill>
                  <a:schemeClr val="dk1"/>
                </a:solidFill>
                <a:latin typeface="Bierstadt" panose="020B0004020202020204" pitchFamily="34" charset="0"/>
              </a:rPr>
              <a:t>1,2</a:t>
            </a:r>
            <a:r>
              <a:rPr lang="en-CA" sz="6150" dirty="0">
                <a:solidFill>
                  <a:schemeClr val="dk1"/>
                </a:solidFill>
                <a:latin typeface="Bierstadt" panose="020B0004020202020204" pitchFamily="34" charset="0"/>
              </a:rPr>
              <a:t> </a:t>
            </a:r>
            <a:endParaRPr sz="6150" dirty="0">
              <a:solidFill>
                <a:schemeClr val="dk1"/>
              </a:solidFill>
              <a:latin typeface="Bierstadt" panose="020B0004020202020204" pitchFamily="34" charset="0"/>
            </a:endParaRPr>
          </a:p>
          <a:p>
            <a:pPr marL="114300" lvl="0" indent="0" algn="l" rtl="0">
              <a:lnSpc>
                <a:spcPct val="120000"/>
              </a:lnSpc>
              <a:spcBef>
                <a:spcPts val="0"/>
              </a:spcBef>
              <a:spcAft>
                <a:spcPts val="0"/>
              </a:spcAft>
              <a:buSzPct val="37765"/>
              <a:buNone/>
            </a:pPr>
            <a:endParaRPr sz="6150" dirty="0">
              <a:solidFill>
                <a:schemeClr val="dk1"/>
              </a:solidFill>
              <a:latin typeface="Bierstadt" panose="020B0004020202020204" pitchFamily="34" charset="0"/>
            </a:endParaRPr>
          </a:p>
          <a:p>
            <a:pPr marL="114300" lvl="0" indent="0" algn="l" rtl="0">
              <a:lnSpc>
                <a:spcPct val="120000"/>
              </a:lnSpc>
              <a:spcBef>
                <a:spcPts val="0"/>
              </a:spcBef>
              <a:spcAft>
                <a:spcPts val="0"/>
              </a:spcAft>
              <a:buSzPct val="37765"/>
              <a:buNone/>
            </a:pPr>
            <a:r>
              <a:rPr lang="en-CA" sz="6150" dirty="0">
                <a:solidFill>
                  <a:schemeClr val="dk1"/>
                </a:solidFill>
                <a:latin typeface="Bierstadt" panose="020B0004020202020204" pitchFamily="34" charset="0"/>
              </a:rPr>
              <a:t>Department of Computer Science</a:t>
            </a:r>
            <a:endParaRPr sz="6150" dirty="0">
              <a:solidFill>
                <a:schemeClr val="dk1"/>
              </a:solidFill>
              <a:latin typeface="Bierstadt" panose="020B0004020202020204" pitchFamily="34" charset="0"/>
            </a:endParaRPr>
          </a:p>
          <a:p>
            <a:pPr marL="114300" lvl="0" indent="0" algn="l" rtl="0">
              <a:lnSpc>
                <a:spcPct val="120000"/>
              </a:lnSpc>
              <a:spcBef>
                <a:spcPts val="0"/>
              </a:spcBef>
              <a:spcAft>
                <a:spcPts val="0"/>
              </a:spcAft>
              <a:buSzPct val="37765"/>
              <a:buNone/>
            </a:pPr>
            <a:r>
              <a:rPr lang="en-CA" sz="6150" dirty="0">
                <a:solidFill>
                  <a:schemeClr val="dk1"/>
                </a:solidFill>
                <a:latin typeface="Bierstadt" panose="020B0004020202020204" pitchFamily="34" charset="0"/>
              </a:rPr>
              <a:t>Schwartz Reisman Institute for Technology and Society</a:t>
            </a:r>
            <a:endParaRPr sz="6150" dirty="0">
              <a:solidFill>
                <a:schemeClr val="dk1"/>
              </a:solidFill>
              <a:latin typeface="Bierstadt" panose="020B0004020202020204" pitchFamily="34" charset="0"/>
            </a:endParaRPr>
          </a:p>
          <a:p>
            <a:pPr marL="114300" lvl="0" indent="0" algn="l" rtl="0">
              <a:lnSpc>
                <a:spcPct val="120000"/>
              </a:lnSpc>
              <a:spcBef>
                <a:spcPts val="0"/>
              </a:spcBef>
              <a:spcAft>
                <a:spcPts val="0"/>
              </a:spcAft>
              <a:buSzPct val="37765"/>
              <a:buNone/>
            </a:pPr>
            <a:r>
              <a:rPr lang="en-CA" sz="6150" dirty="0">
                <a:solidFill>
                  <a:schemeClr val="dk1"/>
                </a:solidFill>
                <a:latin typeface="Bierstadt" panose="020B0004020202020204" pitchFamily="34" charset="0"/>
              </a:rPr>
              <a:t>University of Toronto</a:t>
            </a:r>
            <a:endParaRPr sz="6150" dirty="0">
              <a:solidFill>
                <a:schemeClr val="dk1"/>
              </a:solidFill>
              <a:latin typeface="Bierstadt" panose="020B0004020202020204" pitchFamily="34" charset="0"/>
            </a:endParaRPr>
          </a:p>
          <a:p>
            <a:pPr marL="457200" lvl="0" indent="-228600" algn="l" rtl="0">
              <a:lnSpc>
                <a:spcPct val="120000"/>
              </a:lnSpc>
              <a:spcBef>
                <a:spcPts val="0"/>
              </a:spcBef>
              <a:spcAft>
                <a:spcPts val="0"/>
              </a:spcAft>
              <a:buSzPct val="96773"/>
              <a:buNone/>
            </a:pPr>
            <a:endParaRPr dirty="0">
              <a:solidFill>
                <a:schemeClr val="dk1"/>
              </a:solidFill>
            </a:endParaRPr>
          </a:p>
          <a:p>
            <a:pPr marL="457200" lvl="0" indent="-228600" algn="l" rtl="0">
              <a:lnSpc>
                <a:spcPct val="120000"/>
              </a:lnSpc>
              <a:spcBef>
                <a:spcPts val="0"/>
              </a:spcBef>
              <a:spcAft>
                <a:spcPts val="0"/>
              </a:spcAft>
              <a:buSzPct val="96773"/>
              <a:buNone/>
            </a:pPr>
            <a:endParaRPr dirty="0">
              <a:solidFill>
                <a:schemeClr val="dk1"/>
              </a:solidFill>
            </a:endParaRPr>
          </a:p>
          <a:p>
            <a:pPr marL="457200" lvl="0" indent="-228600" algn="l" rtl="0">
              <a:lnSpc>
                <a:spcPct val="120000"/>
              </a:lnSpc>
              <a:spcBef>
                <a:spcPts val="0"/>
              </a:spcBef>
              <a:spcAft>
                <a:spcPts val="0"/>
              </a:spcAft>
              <a:buSzPct val="96773"/>
              <a:buNone/>
            </a:pPr>
            <a:endParaRPr dirty="0">
              <a:solidFill>
                <a:schemeClr val="dk1"/>
              </a:solidFill>
            </a:endParaRPr>
          </a:p>
          <a:p>
            <a:pPr marL="457200" lvl="0" indent="-228600" algn="l" rtl="0">
              <a:lnSpc>
                <a:spcPct val="120000"/>
              </a:lnSpc>
              <a:spcBef>
                <a:spcPts val="0"/>
              </a:spcBef>
              <a:spcAft>
                <a:spcPts val="0"/>
              </a:spcAft>
              <a:buSzPct val="96773"/>
              <a:buNone/>
            </a:pPr>
            <a:endParaRPr dirty="0">
              <a:solidFill>
                <a:schemeClr val="dk1"/>
              </a:solidFill>
            </a:endParaRPr>
          </a:p>
        </p:txBody>
      </p:sp>
      <p:sp>
        <p:nvSpPr>
          <p:cNvPr id="315" name="Google Shape;315;gf8476d228d_0_8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29</a:t>
            </a:fld>
            <a:endParaRPr/>
          </a:p>
        </p:txBody>
      </p:sp>
      <p:pic>
        <p:nvPicPr>
          <p:cNvPr id="2" name="Google Shape;314;gf8476d228d_0_84" descr="Contact Us — Department of Computer Science, University of Toronto">
            <a:extLst>
              <a:ext uri="{FF2B5EF4-FFF2-40B4-BE49-F238E27FC236}">
                <a16:creationId xmlns:a16="http://schemas.microsoft.com/office/drawing/2014/main" id="{71A04D54-90EA-4661-F69F-3A6BF9B8A51B}"/>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225135" y="6011509"/>
            <a:ext cx="4032338" cy="939534"/>
          </a:xfrm>
          <a:prstGeom prst="rect">
            <a:avLst/>
          </a:prstGeom>
          <a:noFill/>
          <a:ln>
            <a:noFill/>
          </a:ln>
        </p:spPr>
      </p:pic>
      <p:pic>
        <p:nvPicPr>
          <p:cNvPr id="3" name="Google Shape;316;gf8476d228d_0_84" descr="Schwartz Reisman Institute for Technology and Society">
            <a:extLst>
              <a:ext uri="{FF2B5EF4-FFF2-40B4-BE49-F238E27FC236}">
                <a16:creationId xmlns:a16="http://schemas.microsoft.com/office/drawing/2014/main" id="{A5CA65C2-1E03-09BD-1187-1C494C1B5926}"/>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6887182" y="5935839"/>
            <a:ext cx="5105639" cy="78844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23F4F"/>
        </a:solidFill>
        <a:effectLst/>
      </p:bgPr>
    </p:bg>
    <p:spTree>
      <p:nvGrpSpPr>
        <p:cNvPr id="1" name="Shape 78"/>
        <p:cNvGrpSpPr/>
        <p:nvPr/>
      </p:nvGrpSpPr>
      <p:grpSpPr>
        <a:xfrm>
          <a:off x="0" y="0"/>
          <a:ext cx="0" cy="0"/>
          <a:chOff x="0" y="0"/>
          <a:chExt cx="0" cy="0"/>
        </a:xfrm>
      </p:grpSpPr>
      <p:sp>
        <p:nvSpPr>
          <p:cNvPr id="79" name="Google Shape;79;p3"/>
          <p:cNvSpPr txBox="1">
            <a:spLocks noGrp="1"/>
          </p:cNvSpPr>
          <p:nvPr>
            <p:ph type="title"/>
          </p:nvPr>
        </p:nvSpPr>
        <p:spPr>
          <a:xfrm>
            <a:off x="838200" y="365127"/>
            <a:ext cx="6264965"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CA" sz="4400" dirty="0">
                <a:latin typeface="Bierstadt" panose="020B0004020202020204" pitchFamily="34" charset="0"/>
                <a:ea typeface="Calibri"/>
                <a:cs typeface="Calibri"/>
                <a:sym typeface="Calibri"/>
              </a:rPr>
              <a:t>Case Study: Night mode</a:t>
            </a:r>
            <a:br>
              <a:rPr lang="en-CA" sz="4400" dirty="0">
                <a:latin typeface="Calibri"/>
                <a:ea typeface="Calibri"/>
                <a:cs typeface="Calibri"/>
                <a:sym typeface="Calibri"/>
              </a:rPr>
            </a:br>
            <a:endParaRPr dirty="0"/>
          </a:p>
        </p:txBody>
      </p:sp>
      <p:sp>
        <p:nvSpPr>
          <p:cNvPr id="80" name="Google Shape;80;p3"/>
          <p:cNvSpPr txBox="1">
            <a:spLocks noGrp="1"/>
          </p:cNvSpPr>
          <p:nvPr>
            <p:ph type="body" idx="1"/>
          </p:nvPr>
        </p:nvSpPr>
        <p:spPr>
          <a:xfrm>
            <a:off x="838200" y="1825625"/>
            <a:ext cx="6264965"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200"/>
              <a:buNone/>
            </a:pPr>
            <a:r>
              <a:rPr lang="en-CA" dirty="0">
                <a:latin typeface="Bierstadt" panose="020B0004020202020204" pitchFamily="34" charset="0"/>
                <a:ea typeface="Calibri"/>
                <a:cs typeface="Calibri"/>
                <a:sym typeface="Calibri"/>
              </a:rPr>
              <a:t> </a:t>
            </a:r>
            <a:endParaRPr sz="3600" dirty="0">
              <a:latin typeface="Bierstadt" panose="020B0004020202020204" pitchFamily="34" charset="0"/>
            </a:endParaRPr>
          </a:p>
          <a:p>
            <a:pPr marL="0" marR="0" lvl="0" indent="0" algn="l" rtl="0">
              <a:lnSpc>
                <a:spcPct val="90000"/>
              </a:lnSpc>
              <a:spcBef>
                <a:spcPts val="0"/>
              </a:spcBef>
              <a:spcAft>
                <a:spcPts val="0"/>
              </a:spcAft>
              <a:buClr>
                <a:schemeClr val="lt1"/>
              </a:buClr>
              <a:buSzPts val="2200"/>
              <a:buNone/>
            </a:pPr>
            <a:r>
              <a:rPr lang="en-CA" dirty="0">
                <a:latin typeface="Bierstadt" panose="020B0004020202020204" pitchFamily="34" charset="0"/>
                <a:ea typeface="Calibri"/>
                <a:cs typeface="Calibri"/>
                <a:sym typeface="Calibri"/>
              </a:rPr>
              <a:t>By giving the user the option to use Night Mode or Dark Theme, does this eliminate any barriers for users?</a:t>
            </a:r>
            <a:endParaRPr sz="3600" dirty="0">
              <a:latin typeface="Bierstadt" panose="020B0004020202020204" pitchFamily="34" charset="0"/>
            </a:endParaRPr>
          </a:p>
          <a:p>
            <a:pPr marL="0" marR="0" lvl="0" indent="139700" algn="l" rtl="0">
              <a:lnSpc>
                <a:spcPct val="90000"/>
              </a:lnSpc>
              <a:spcBef>
                <a:spcPts val="0"/>
              </a:spcBef>
              <a:spcAft>
                <a:spcPts val="0"/>
              </a:spcAft>
              <a:buClr>
                <a:schemeClr val="lt1"/>
              </a:buClr>
              <a:buSzPts val="2200"/>
              <a:buNone/>
            </a:pPr>
            <a:endParaRPr dirty="0">
              <a:latin typeface="Bierstadt" panose="020B0004020202020204" pitchFamily="34" charset="0"/>
              <a:ea typeface="Calibri"/>
              <a:cs typeface="Calibri"/>
              <a:sym typeface="Calibri"/>
            </a:endParaRPr>
          </a:p>
          <a:p>
            <a:pPr marL="0" marR="0" lvl="0" indent="0" algn="l" rtl="0">
              <a:lnSpc>
                <a:spcPct val="90000"/>
              </a:lnSpc>
              <a:spcBef>
                <a:spcPts val="0"/>
              </a:spcBef>
              <a:spcAft>
                <a:spcPts val="0"/>
              </a:spcAft>
              <a:buClr>
                <a:schemeClr val="lt1"/>
              </a:buClr>
              <a:buSzPts val="2200"/>
              <a:buNone/>
            </a:pPr>
            <a:r>
              <a:rPr lang="en-CA" dirty="0">
                <a:latin typeface="Bierstadt" panose="020B0004020202020204" pitchFamily="34" charset="0"/>
                <a:ea typeface="Calibri"/>
                <a:cs typeface="Calibri"/>
                <a:sym typeface="Calibri"/>
              </a:rPr>
              <a:t>If so, which barriers? Who benefits from this?</a:t>
            </a:r>
            <a:endParaRPr sz="3600" dirty="0">
              <a:latin typeface="Bierstadt" panose="020B0004020202020204" pitchFamily="34" charset="0"/>
            </a:endParaRPr>
          </a:p>
          <a:p>
            <a:pPr marL="0" marR="0" lvl="0" indent="139700" algn="l" rtl="0">
              <a:lnSpc>
                <a:spcPct val="90000"/>
              </a:lnSpc>
              <a:spcBef>
                <a:spcPts val="0"/>
              </a:spcBef>
              <a:spcAft>
                <a:spcPts val="0"/>
              </a:spcAft>
              <a:buClr>
                <a:schemeClr val="lt1"/>
              </a:buClr>
              <a:buSzPts val="2200"/>
              <a:buNone/>
            </a:pPr>
            <a:endParaRPr dirty="0">
              <a:latin typeface="Bierstadt" panose="020B0004020202020204" pitchFamily="34" charset="0"/>
              <a:ea typeface="Calibri"/>
              <a:cs typeface="Calibri"/>
              <a:sym typeface="Calibri"/>
            </a:endParaRPr>
          </a:p>
          <a:p>
            <a:pPr marL="0" marR="0" lvl="0" indent="0" algn="l" rtl="0">
              <a:lnSpc>
                <a:spcPct val="90000"/>
              </a:lnSpc>
              <a:spcBef>
                <a:spcPts val="0"/>
              </a:spcBef>
              <a:spcAft>
                <a:spcPts val="0"/>
              </a:spcAft>
              <a:buClr>
                <a:schemeClr val="lt1"/>
              </a:buClr>
              <a:buSzPts val="2200"/>
              <a:buNone/>
            </a:pPr>
            <a:r>
              <a:rPr lang="en-CA" dirty="0">
                <a:latin typeface="Bierstadt" panose="020B0004020202020204" pitchFamily="34" charset="0"/>
                <a:ea typeface="Calibri"/>
                <a:cs typeface="Calibri"/>
                <a:sym typeface="Calibri"/>
              </a:rPr>
              <a:t>If not, why else might it be offered?</a:t>
            </a:r>
            <a:endParaRPr dirty="0">
              <a:latin typeface="Bierstadt" panose="020B0004020202020204" pitchFamily="34" charset="0"/>
            </a:endParaRPr>
          </a:p>
          <a:p>
            <a:pPr marL="0" marR="0" lvl="0" indent="0" algn="l" rtl="0">
              <a:lnSpc>
                <a:spcPct val="90000"/>
              </a:lnSpc>
              <a:spcBef>
                <a:spcPts val="0"/>
              </a:spcBef>
              <a:spcAft>
                <a:spcPts val="0"/>
              </a:spcAft>
              <a:buClr>
                <a:schemeClr val="lt1"/>
              </a:buClr>
              <a:buSzPts val="2200"/>
              <a:buNone/>
            </a:pPr>
            <a:endParaRPr sz="2200" dirty="0"/>
          </a:p>
          <a:p>
            <a:pPr marL="228600" lvl="0" indent="-50800" algn="l" rtl="0">
              <a:lnSpc>
                <a:spcPct val="90000"/>
              </a:lnSpc>
              <a:spcBef>
                <a:spcPts val="1000"/>
              </a:spcBef>
              <a:spcAft>
                <a:spcPts val="0"/>
              </a:spcAft>
              <a:buClr>
                <a:schemeClr val="lt1"/>
              </a:buClr>
              <a:buSzPts val="2800"/>
              <a:buNone/>
            </a:pPr>
            <a:endParaRPr dirty="0"/>
          </a:p>
        </p:txBody>
      </p:sp>
      <p:sp>
        <p:nvSpPr>
          <p:cNvPr id="81" name="Google Shape;81;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3</a:t>
            </a:fld>
            <a:endParaRPr/>
          </a:p>
        </p:txBody>
      </p:sp>
      <p:pic>
        <p:nvPicPr>
          <p:cNvPr id="2" name="Google Shape;82;p3" descr="A picture containing text, computer, electronics, computer&#10;&#10;Description automatically generated">
            <a:extLst>
              <a:ext uri="{FF2B5EF4-FFF2-40B4-BE49-F238E27FC236}">
                <a16:creationId xmlns:a16="http://schemas.microsoft.com/office/drawing/2014/main" id="{CE3C1126-50B7-DCCE-E988-33F3A93F52AC}"/>
              </a:ext>
            </a:extLst>
          </p:cNvPr>
          <p:cNvPicPr preferRelativeResize="0"/>
          <p:nvPr/>
        </p:nvPicPr>
        <p:blipFill rotWithShape="1">
          <a:blip r:embed="rId3">
            <a:alphaModFix/>
          </a:blip>
          <a:srcRect/>
          <a:stretch/>
        </p:blipFill>
        <p:spPr>
          <a:xfrm>
            <a:off x="7363988" y="1976034"/>
            <a:ext cx="4375223" cy="290593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0"/>
        <p:cNvGrpSpPr/>
        <p:nvPr/>
      </p:nvGrpSpPr>
      <p:grpSpPr>
        <a:xfrm>
          <a:off x="0" y="0"/>
          <a:ext cx="0" cy="0"/>
          <a:chOff x="0" y="0"/>
          <a:chExt cx="0" cy="0"/>
        </a:xfrm>
      </p:grpSpPr>
      <p:sp>
        <p:nvSpPr>
          <p:cNvPr id="321" name="Google Shape;321;gcb55f8442c_0_1"/>
          <p:cNvSpPr txBox="1">
            <a:spLocks noGrp="1"/>
          </p:cNvSpPr>
          <p:nvPr>
            <p:ph type="title"/>
          </p:nvPr>
        </p:nvSpPr>
        <p:spPr>
          <a:xfrm>
            <a:off x="290350" y="202593"/>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Garamond"/>
              <a:buNone/>
            </a:pPr>
            <a:r>
              <a:rPr lang="en-CA" sz="3200" b="1" dirty="0">
                <a:solidFill>
                  <a:srgbClr val="FF5722"/>
                </a:solidFill>
                <a:latin typeface="Bierstadt" panose="020B0004020202020204" pitchFamily="34" charset="0"/>
                <a:ea typeface="Proxima Nova"/>
                <a:cs typeface="Proxima Nova"/>
                <a:sym typeface="Proxima Nova"/>
              </a:rPr>
              <a:t>References</a:t>
            </a:r>
            <a:endParaRPr sz="3200" b="1" dirty="0">
              <a:solidFill>
                <a:srgbClr val="FF5722"/>
              </a:solidFill>
              <a:latin typeface="Bierstadt" panose="020B0004020202020204" pitchFamily="34" charset="0"/>
              <a:ea typeface="Proxima Nova"/>
              <a:cs typeface="Proxima Nova"/>
              <a:sym typeface="Proxima Nova"/>
            </a:endParaRPr>
          </a:p>
        </p:txBody>
      </p:sp>
      <p:sp>
        <p:nvSpPr>
          <p:cNvPr id="322" name="Google Shape;322;gcb55f8442c_0_1"/>
          <p:cNvSpPr txBox="1">
            <a:spLocks noGrp="1"/>
          </p:cNvSpPr>
          <p:nvPr>
            <p:ph type="body" idx="1"/>
          </p:nvPr>
        </p:nvSpPr>
        <p:spPr>
          <a:xfrm>
            <a:off x="3949884" y="1454352"/>
            <a:ext cx="7923000" cy="4608900"/>
          </a:xfrm>
          <a:prstGeom prst="rect">
            <a:avLst/>
          </a:prstGeom>
          <a:noFill/>
          <a:ln>
            <a:noFill/>
          </a:ln>
        </p:spPr>
        <p:txBody>
          <a:bodyPr spcFirstLastPara="1" wrap="square" lIns="91425" tIns="45700" rIns="91425" bIns="45700" anchor="t" anchorCtr="0">
            <a:normAutofit/>
          </a:bodyPr>
          <a:lstStyle/>
          <a:p>
            <a:pPr marL="457200" lvl="0" indent="-355600" algn="l" rtl="0">
              <a:lnSpc>
                <a:spcPct val="120000"/>
              </a:lnSpc>
              <a:spcBef>
                <a:spcPts val="0"/>
              </a:spcBef>
              <a:spcAft>
                <a:spcPts val="0"/>
              </a:spcAft>
              <a:buClr>
                <a:schemeClr val="dk1"/>
              </a:buClr>
              <a:buSzPts val="2000"/>
              <a:buFont typeface="Proxima Nova"/>
              <a:buChar char="•"/>
            </a:pPr>
            <a:r>
              <a:rPr lang="en-CA" sz="2000" dirty="0">
                <a:solidFill>
                  <a:schemeClr val="dk1"/>
                </a:solidFill>
                <a:latin typeface="Bierstadt" panose="020B0004020202020204" pitchFamily="34" charset="0"/>
                <a:ea typeface="Proxima Nova"/>
                <a:cs typeface="Proxima Nova"/>
                <a:sym typeface="Proxima Nova"/>
              </a:rPr>
              <a:t>Anderson-Chavarria, Melissa. 2021. “The autism predicament: models of autism and their impact on autistic identity”, Disability &amp; Society, DOI: 10.1080/09687599.2021.1877117</a:t>
            </a:r>
          </a:p>
          <a:p>
            <a:pPr marL="457200" lvl="0" indent="-355600" algn="l" rtl="0">
              <a:lnSpc>
                <a:spcPct val="120000"/>
              </a:lnSpc>
              <a:spcBef>
                <a:spcPts val="0"/>
              </a:spcBef>
              <a:spcAft>
                <a:spcPts val="0"/>
              </a:spcAft>
              <a:buClr>
                <a:schemeClr val="dk1"/>
              </a:buClr>
              <a:buSzPts val="2000"/>
              <a:buFont typeface="Proxima Nova"/>
              <a:buChar char="•"/>
            </a:pPr>
            <a:endParaRPr sz="2000" dirty="0">
              <a:solidFill>
                <a:schemeClr val="dk1"/>
              </a:solidFill>
              <a:latin typeface="Bierstadt" panose="020B0004020202020204" pitchFamily="34" charset="0"/>
              <a:ea typeface="Proxima Nova"/>
              <a:cs typeface="Proxima Nova"/>
              <a:sym typeface="Proxima Nova"/>
            </a:endParaRPr>
          </a:p>
          <a:p>
            <a:pPr marL="457200" lvl="0" indent="-355600" algn="l" rtl="0">
              <a:lnSpc>
                <a:spcPct val="120000"/>
              </a:lnSpc>
              <a:spcBef>
                <a:spcPts val="0"/>
              </a:spcBef>
              <a:spcAft>
                <a:spcPts val="0"/>
              </a:spcAft>
              <a:buClr>
                <a:schemeClr val="dk1"/>
              </a:buClr>
              <a:buSzPts val="2000"/>
              <a:buFont typeface="Proxima Nova"/>
              <a:buChar char="•"/>
            </a:pPr>
            <a:r>
              <a:rPr lang="en-CA" sz="2000" dirty="0">
                <a:solidFill>
                  <a:schemeClr val="dk1"/>
                </a:solidFill>
                <a:latin typeface="Bierstadt" panose="020B0004020202020204" pitchFamily="34" charset="0"/>
                <a:ea typeface="Proxima Nova"/>
                <a:cs typeface="Proxima Nova"/>
                <a:sym typeface="Proxima Nova"/>
              </a:rPr>
              <a:t>Wasserman, David, Adrienne Asch, Jeffrey </a:t>
            </a:r>
            <a:r>
              <a:rPr lang="en-CA" sz="2000" dirty="0" err="1">
                <a:solidFill>
                  <a:schemeClr val="dk1"/>
                </a:solidFill>
                <a:latin typeface="Bierstadt" panose="020B0004020202020204" pitchFamily="34" charset="0"/>
                <a:ea typeface="Proxima Nova"/>
                <a:cs typeface="Proxima Nova"/>
                <a:sym typeface="Proxima Nova"/>
              </a:rPr>
              <a:t>Blustein</a:t>
            </a:r>
            <a:r>
              <a:rPr lang="en-CA" sz="2000" dirty="0">
                <a:solidFill>
                  <a:schemeClr val="dk1"/>
                </a:solidFill>
                <a:latin typeface="Bierstadt" panose="020B0004020202020204" pitchFamily="34" charset="0"/>
                <a:ea typeface="Proxima Nova"/>
                <a:cs typeface="Proxima Nova"/>
                <a:sym typeface="Proxima Nova"/>
              </a:rPr>
              <a:t>, and Daniel Putnam, "Disability: Definitions, Models, Experience", </a:t>
            </a:r>
            <a:r>
              <a:rPr lang="en-CA" sz="2000" i="1" dirty="0">
                <a:solidFill>
                  <a:schemeClr val="dk1"/>
                </a:solidFill>
                <a:latin typeface="Bierstadt" panose="020B0004020202020204" pitchFamily="34" charset="0"/>
                <a:ea typeface="Proxima Nova"/>
                <a:cs typeface="Proxima Nova"/>
                <a:sym typeface="Proxima Nova"/>
              </a:rPr>
              <a:t>The Stanford Encyclopedia of Philosophy </a:t>
            </a:r>
            <a:r>
              <a:rPr lang="en-CA" sz="2000" dirty="0">
                <a:solidFill>
                  <a:schemeClr val="dk1"/>
                </a:solidFill>
                <a:latin typeface="Bierstadt" panose="020B0004020202020204" pitchFamily="34" charset="0"/>
                <a:ea typeface="Proxima Nova"/>
                <a:cs typeface="Proxima Nova"/>
                <a:sym typeface="Proxima Nova"/>
              </a:rPr>
              <a:t>(Summer 2016 Edition), Edward N. </a:t>
            </a:r>
            <a:r>
              <a:rPr lang="en-CA" sz="2000" dirty="0" err="1">
                <a:solidFill>
                  <a:schemeClr val="dk1"/>
                </a:solidFill>
                <a:latin typeface="Bierstadt" panose="020B0004020202020204" pitchFamily="34" charset="0"/>
                <a:ea typeface="Proxima Nova"/>
                <a:cs typeface="Proxima Nova"/>
                <a:sym typeface="Proxima Nova"/>
              </a:rPr>
              <a:t>Zalta</a:t>
            </a:r>
            <a:r>
              <a:rPr lang="en-CA" sz="2000" dirty="0">
                <a:solidFill>
                  <a:schemeClr val="dk1"/>
                </a:solidFill>
                <a:latin typeface="Bierstadt" panose="020B0004020202020204" pitchFamily="34" charset="0"/>
                <a:ea typeface="Proxima Nova"/>
                <a:cs typeface="Proxima Nova"/>
                <a:sym typeface="Proxima Nova"/>
              </a:rPr>
              <a:t> (ed.), URL = </a:t>
            </a:r>
            <a:r>
              <a:rPr lang="en-CA" sz="2000" u="sng" dirty="0">
                <a:solidFill>
                  <a:schemeClr val="dk1"/>
                </a:solidFill>
                <a:latin typeface="Bierstadt" panose="020B0004020202020204" pitchFamily="34" charset="0"/>
                <a:ea typeface="Proxima Nova"/>
                <a:cs typeface="Proxima Nova"/>
                <a:sym typeface="Proxima Nova"/>
                <a:hlinkClick r:id="rId3">
                  <a:extLst>
                    <a:ext uri="{A12FA001-AC4F-418D-AE19-62706E023703}">
                      <ahyp:hlinkClr xmlns:ahyp="http://schemas.microsoft.com/office/drawing/2018/hyperlinkcolor" val="tx"/>
                    </a:ext>
                  </a:extLst>
                </a:hlinkClick>
              </a:rPr>
              <a:t>https://plato.stanford.edu/archives/sum2016/entries/disability/</a:t>
            </a:r>
            <a:endParaRPr sz="2000" baseline="30000" dirty="0">
              <a:solidFill>
                <a:schemeClr val="dk1"/>
              </a:solidFill>
              <a:latin typeface="Bierstadt" panose="020B0004020202020204" pitchFamily="34" charset="0"/>
              <a:ea typeface="Proxima Nova"/>
              <a:cs typeface="Proxima Nova"/>
              <a:sym typeface="Proxima Nova"/>
            </a:endParaRPr>
          </a:p>
          <a:p>
            <a:pPr marL="457200" lvl="0" indent="0" algn="l" rtl="0">
              <a:lnSpc>
                <a:spcPct val="120000"/>
              </a:lnSpc>
              <a:spcBef>
                <a:spcPts val="0"/>
              </a:spcBef>
              <a:spcAft>
                <a:spcPts val="0"/>
              </a:spcAft>
              <a:buSzPts val="2800"/>
              <a:buNone/>
            </a:pPr>
            <a:endParaRPr sz="2200" b="1" dirty="0">
              <a:solidFill>
                <a:schemeClr val="dk1"/>
              </a:solidFill>
            </a:endParaRPr>
          </a:p>
          <a:p>
            <a:pPr marL="457200" lvl="0" indent="0" algn="l" rtl="0">
              <a:lnSpc>
                <a:spcPct val="90000"/>
              </a:lnSpc>
              <a:spcBef>
                <a:spcPts val="1000"/>
              </a:spcBef>
              <a:spcAft>
                <a:spcPts val="0"/>
              </a:spcAft>
              <a:buSzPts val="2800"/>
              <a:buNone/>
            </a:pPr>
            <a:endParaRPr sz="2300" dirty="0">
              <a:solidFill>
                <a:schemeClr val="dk1"/>
              </a:solidFill>
            </a:endParaRPr>
          </a:p>
          <a:p>
            <a:pPr marL="228600" lvl="0" indent="-50800" algn="l" rtl="0">
              <a:lnSpc>
                <a:spcPct val="90000"/>
              </a:lnSpc>
              <a:spcBef>
                <a:spcPts val="1000"/>
              </a:spcBef>
              <a:spcAft>
                <a:spcPts val="0"/>
              </a:spcAft>
              <a:buClr>
                <a:schemeClr val="lt1"/>
              </a:buClr>
              <a:buSzPts val="2800"/>
              <a:buNone/>
            </a:pPr>
            <a:endParaRPr dirty="0">
              <a:latin typeface="Garamond"/>
              <a:ea typeface="Garamond"/>
              <a:cs typeface="Garamond"/>
              <a:sym typeface="Garamond"/>
            </a:endParaRPr>
          </a:p>
        </p:txBody>
      </p:sp>
      <p:sp>
        <p:nvSpPr>
          <p:cNvPr id="323" name="Google Shape;323;gcb55f8442c_0_1"/>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30</a:t>
            </a:fld>
            <a:endParaRPr/>
          </a:p>
        </p:txBody>
      </p:sp>
      <p:pic>
        <p:nvPicPr>
          <p:cNvPr id="2" name="Google Shape;324;gcb55f8442c_0_1" descr="A body of water surrounded by hills&#10;&#10;Description automatically generated with low confidence">
            <a:extLst>
              <a:ext uri="{FF2B5EF4-FFF2-40B4-BE49-F238E27FC236}">
                <a16:creationId xmlns:a16="http://schemas.microsoft.com/office/drawing/2014/main" id="{E2613D43-2BA6-39E2-90A3-80A5DEBFB244}"/>
              </a:ext>
            </a:extLst>
          </p:cNvPr>
          <p:cNvPicPr preferRelativeResize="0"/>
          <p:nvPr/>
        </p:nvPicPr>
        <p:blipFill rotWithShape="1">
          <a:blip r:embed="rId4">
            <a:alphaModFix/>
          </a:blip>
          <a:srcRect/>
          <a:stretch/>
        </p:blipFill>
        <p:spPr>
          <a:xfrm>
            <a:off x="0" y="0"/>
            <a:ext cx="3752333"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42"/>
          <p:cNvSpPr txBox="1">
            <a:spLocks noGrp="1"/>
          </p:cNvSpPr>
          <p:nvPr>
            <p:ph type="body" idx="1"/>
          </p:nvPr>
        </p:nvSpPr>
        <p:spPr>
          <a:xfrm>
            <a:off x="1827811" y="2736490"/>
            <a:ext cx="8154389" cy="1385019"/>
          </a:xfrm>
          <a:prstGeom prst="rect">
            <a:avLst/>
          </a:prstGeom>
          <a:noFill/>
          <a:ln>
            <a:noFill/>
          </a:ln>
        </p:spPr>
        <p:txBody>
          <a:bodyPr spcFirstLastPara="1" wrap="square" lIns="91425" tIns="45700" rIns="91425" bIns="45700" anchor="t" anchorCtr="0">
            <a:noAutofit/>
          </a:bodyPr>
          <a:lstStyle/>
          <a:p>
            <a:pPr marL="228600" lvl="0" indent="-50800" algn="ctr" rtl="0">
              <a:lnSpc>
                <a:spcPct val="115000"/>
              </a:lnSpc>
              <a:spcBef>
                <a:spcPts val="1000"/>
              </a:spcBef>
              <a:spcAft>
                <a:spcPts val="0"/>
              </a:spcAft>
              <a:buClr>
                <a:schemeClr val="lt1"/>
              </a:buClr>
              <a:buSzPts val="2800"/>
              <a:buNone/>
            </a:pPr>
            <a:r>
              <a:rPr lang="en-CA" sz="3200" dirty="0">
                <a:solidFill>
                  <a:schemeClr val="dk1"/>
                </a:solidFill>
                <a:latin typeface="Bierstadt" panose="020B0004020202020204" pitchFamily="34" charset="0"/>
                <a:ea typeface="Proxima Nova"/>
                <a:cs typeface="Proxima Nova"/>
                <a:sym typeface="Proxima Nova"/>
              </a:rPr>
              <a:t>The concepts we use influence how we </a:t>
            </a:r>
            <a:r>
              <a:rPr lang="en-CA" sz="3200" b="1" dirty="0">
                <a:solidFill>
                  <a:srgbClr val="FF5722"/>
                </a:solidFill>
                <a:latin typeface="Bierstadt" panose="020B0004020202020204" pitchFamily="34" charset="0"/>
                <a:ea typeface="Proxima Nova"/>
                <a:cs typeface="Proxima Nova"/>
                <a:sym typeface="Proxima Nova"/>
              </a:rPr>
              <a:t>talk</a:t>
            </a:r>
            <a:r>
              <a:rPr lang="en-CA" sz="3200" dirty="0">
                <a:solidFill>
                  <a:schemeClr val="dk1"/>
                </a:solidFill>
                <a:latin typeface="Bierstadt" panose="020B0004020202020204" pitchFamily="34" charset="0"/>
                <a:ea typeface="Proxima Nova"/>
                <a:cs typeface="Proxima Nova"/>
                <a:sym typeface="Proxima Nova"/>
              </a:rPr>
              <a:t>, </a:t>
            </a:r>
            <a:r>
              <a:rPr lang="en-CA" sz="3200" b="1" dirty="0">
                <a:solidFill>
                  <a:srgbClr val="FF5722"/>
                </a:solidFill>
                <a:latin typeface="Bierstadt" panose="020B0004020202020204" pitchFamily="34" charset="0"/>
                <a:ea typeface="Proxima Nova"/>
                <a:cs typeface="Proxima Nova"/>
                <a:sym typeface="Proxima Nova"/>
              </a:rPr>
              <a:t>act</a:t>
            </a:r>
            <a:r>
              <a:rPr lang="en-CA" sz="3200" dirty="0">
                <a:solidFill>
                  <a:schemeClr val="dk1"/>
                </a:solidFill>
                <a:latin typeface="Bierstadt" panose="020B0004020202020204" pitchFamily="34" charset="0"/>
                <a:ea typeface="Proxima Nova"/>
                <a:cs typeface="Proxima Nova"/>
                <a:sym typeface="Proxima Nova"/>
              </a:rPr>
              <a:t> and </a:t>
            </a:r>
            <a:r>
              <a:rPr lang="en-CA" sz="3200" b="1" dirty="0">
                <a:solidFill>
                  <a:srgbClr val="FF5722"/>
                </a:solidFill>
                <a:latin typeface="Bierstadt" panose="020B0004020202020204" pitchFamily="34" charset="0"/>
                <a:ea typeface="Proxima Nova"/>
                <a:cs typeface="Proxima Nova"/>
                <a:sym typeface="Proxima Nova"/>
              </a:rPr>
              <a:t>design</a:t>
            </a:r>
            <a:r>
              <a:rPr lang="en-CA" sz="3200" dirty="0">
                <a:solidFill>
                  <a:schemeClr val="dk1"/>
                </a:solidFill>
                <a:latin typeface="Bierstadt" panose="020B0004020202020204" pitchFamily="34" charset="0"/>
                <a:ea typeface="Proxima Nova"/>
                <a:cs typeface="Proxima Nova"/>
                <a:sym typeface="Proxima Nova"/>
              </a:rPr>
              <a:t>.</a:t>
            </a:r>
            <a:endParaRPr sz="3200" dirty="0">
              <a:solidFill>
                <a:schemeClr val="dk1"/>
              </a:solidFill>
              <a:latin typeface="Bierstadt" panose="020B0004020202020204" pitchFamily="34" charset="0"/>
              <a:ea typeface="Proxima Nova"/>
              <a:cs typeface="Proxima Nova"/>
              <a:sym typeface="Proxima Nova"/>
            </a:endParaRPr>
          </a:p>
          <a:p>
            <a:pPr marL="228600" lvl="0" indent="-50800" algn="l" rtl="0">
              <a:lnSpc>
                <a:spcPct val="90000"/>
              </a:lnSpc>
              <a:spcBef>
                <a:spcPts val="1000"/>
              </a:spcBef>
              <a:spcAft>
                <a:spcPts val="0"/>
              </a:spcAft>
              <a:buClr>
                <a:schemeClr val="lt1"/>
              </a:buClr>
              <a:buSzPts val="2800"/>
              <a:buNone/>
            </a:pPr>
            <a:endParaRPr dirty="0">
              <a:solidFill>
                <a:schemeClr val="dk2"/>
              </a:solidFill>
              <a:latin typeface="Bierstadt" panose="020B0004020202020204" pitchFamily="34" charset="0"/>
              <a:ea typeface="Proxima Nova"/>
              <a:cs typeface="Proxima Nova"/>
              <a:sym typeface="Proxima Nova"/>
            </a:endParaRPr>
          </a:p>
          <a:p>
            <a:pPr marL="228600" lvl="0" indent="-50800" algn="l" rtl="0">
              <a:lnSpc>
                <a:spcPct val="90000"/>
              </a:lnSpc>
              <a:spcBef>
                <a:spcPts val="1000"/>
              </a:spcBef>
              <a:spcAft>
                <a:spcPts val="0"/>
              </a:spcAft>
              <a:buClr>
                <a:schemeClr val="lt1"/>
              </a:buClr>
              <a:buSzPts val="2800"/>
              <a:buNone/>
            </a:pPr>
            <a:endParaRPr dirty="0">
              <a:solidFill>
                <a:schemeClr val="dk2"/>
              </a:solidFill>
              <a:latin typeface="Bierstadt" panose="020B0004020202020204" pitchFamily="34" charset="0"/>
              <a:ea typeface="Proxima Nova"/>
              <a:cs typeface="Proxima Nova"/>
              <a:sym typeface="Proxima Nova"/>
            </a:endParaRPr>
          </a:p>
        </p:txBody>
      </p:sp>
      <p:sp>
        <p:nvSpPr>
          <p:cNvPr id="116" name="Google Shape;116;p4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solidFill>
                  <a:schemeClr val="dk2"/>
                </a:solidFill>
                <a:latin typeface="Bierstadt" panose="020B0004020202020204" pitchFamily="34" charset="0"/>
                <a:ea typeface="Proxima Nova"/>
                <a:cs typeface="Proxima Nova"/>
                <a:sym typeface="Proxima Nova"/>
              </a:rPr>
              <a:t>4</a:t>
            </a:fld>
            <a:endParaRPr dirty="0">
              <a:solidFill>
                <a:schemeClr val="dk2"/>
              </a:solidFill>
              <a:latin typeface="Bierstadt" panose="020B0004020202020204" pitchFamily="34" charset="0"/>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41"/>
          <p:cNvSpPr txBox="1">
            <a:spLocks noGrp="1"/>
          </p:cNvSpPr>
          <p:nvPr>
            <p:ph type="body" idx="1"/>
          </p:nvPr>
        </p:nvSpPr>
        <p:spPr>
          <a:xfrm>
            <a:off x="1163781" y="1165694"/>
            <a:ext cx="8377383" cy="479289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r>
              <a:rPr lang="en-CA" sz="3200" dirty="0">
                <a:solidFill>
                  <a:schemeClr val="dk1"/>
                </a:solidFill>
                <a:latin typeface="Bierstadt" panose="020B0004020202020204" pitchFamily="34" charset="0"/>
                <a:ea typeface="Proxima Nova"/>
                <a:cs typeface="Proxima Nova"/>
                <a:sym typeface="Proxima Nova"/>
              </a:rPr>
              <a:t>Examples of </a:t>
            </a:r>
            <a:r>
              <a:rPr lang="en-CA" sz="3200" b="1" dirty="0">
                <a:solidFill>
                  <a:srgbClr val="FF5722"/>
                </a:solidFill>
                <a:latin typeface="Bierstadt" panose="020B0004020202020204" pitchFamily="34" charset="0"/>
                <a:ea typeface="Proxima Nova"/>
                <a:cs typeface="Proxima Nova"/>
                <a:sym typeface="Proxima Nova"/>
              </a:rPr>
              <a:t>disabilities</a:t>
            </a:r>
            <a:r>
              <a:rPr lang="en-CA" sz="3200" dirty="0">
                <a:solidFill>
                  <a:schemeClr val="dk1"/>
                </a:solidFill>
                <a:latin typeface="Bierstadt" panose="020B0004020202020204" pitchFamily="34" charset="0"/>
                <a:ea typeface="Proxima Nova"/>
                <a:cs typeface="Proxima Nova"/>
                <a:sym typeface="Proxima Nova"/>
              </a:rPr>
              <a:t>:</a:t>
            </a:r>
            <a:endParaRPr sz="3200" dirty="0">
              <a:solidFill>
                <a:schemeClr val="dk1"/>
              </a:solidFill>
              <a:latin typeface="Bierstadt" panose="020B0004020202020204" pitchFamily="34" charset="0"/>
              <a:ea typeface="Proxima Nova"/>
              <a:cs typeface="Proxima Nova"/>
              <a:sym typeface="Proxima Nova"/>
            </a:endParaRPr>
          </a:p>
          <a:p>
            <a:pPr marL="0" lvl="0" indent="0" algn="l" rtl="0">
              <a:lnSpc>
                <a:spcPct val="90000"/>
              </a:lnSpc>
              <a:spcBef>
                <a:spcPts val="0"/>
              </a:spcBef>
              <a:spcAft>
                <a:spcPts val="0"/>
              </a:spcAft>
              <a:buClr>
                <a:schemeClr val="lt1"/>
              </a:buClr>
              <a:buSzPts val="2800"/>
              <a:buNone/>
            </a:pPr>
            <a:endParaRPr sz="3200" dirty="0">
              <a:solidFill>
                <a:schemeClr val="dk1"/>
              </a:solidFill>
              <a:latin typeface="Bierstadt" panose="020B0004020202020204" pitchFamily="34" charset="0"/>
              <a:ea typeface="Proxima Nova"/>
              <a:cs typeface="Proxima Nova"/>
              <a:sym typeface="Proxima Nova"/>
            </a:endParaRPr>
          </a:p>
          <a:p>
            <a:pPr marL="0" lvl="0" indent="0" algn="l" rtl="0">
              <a:lnSpc>
                <a:spcPct val="90000"/>
              </a:lnSpc>
              <a:spcBef>
                <a:spcPts val="0"/>
              </a:spcBef>
              <a:spcAft>
                <a:spcPts val="0"/>
              </a:spcAft>
              <a:buClr>
                <a:schemeClr val="lt1"/>
              </a:buClr>
              <a:buSzPts val="2800"/>
              <a:buNone/>
            </a:pPr>
            <a:r>
              <a:rPr lang="en-CA" sz="3200" dirty="0">
                <a:solidFill>
                  <a:schemeClr val="dk1"/>
                </a:solidFill>
                <a:latin typeface="Bierstadt" panose="020B0004020202020204" pitchFamily="34" charset="0"/>
                <a:ea typeface="Proxima Nova"/>
                <a:cs typeface="Proxima Nova"/>
                <a:sym typeface="Proxima Nova"/>
              </a:rPr>
              <a:t>Paraplegia (paralysis of lower limbs)</a:t>
            </a:r>
            <a:endParaRPr sz="3200" dirty="0">
              <a:solidFill>
                <a:schemeClr val="dk1"/>
              </a:solidFill>
              <a:latin typeface="Bierstadt" panose="020B0004020202020204" pitchFamily="34" charset="0"/>
              <a:ea typeface="Proxima Nova"/>
              <a:cs typeface="Proxima Nova"/>
              <a:sym typeface="Proxima Nova"/>
            </a:endParaRPr>
          </a:p>
          <a:p>
            <a:pPr marL="0" lvl="0" indent="0" algn="l" rtl="0">
              <a:lnSpc>
                <a:spcPct val="90000"/>
              </a:lnSpc>
              <a:spcBef>
                <a:spcPts val="1000"/>
              </a:spcBef>
              <a:spcAft>
                <a:spcPts val="0"/>
              </a:spcAft>
              <a:buClr>
                <a:schemeClr val="lt1"/>
              </a:buClr>
              <a:buSzPts val="2800"/>
              <a:buNone/>
            </a:pPr>
            <a:r>
              <a:rPr lang="en-CA" sz="3200" dirty="0">
                <a:solidFill>
                  <a:schemeClr val="dk1"/>
                </a:solidFill>
                <a:latin typeface="Bierstadt" panose="020B0004020202020204" pitchFamily="34" charset="0"/>
                <a:ea typeface="Proxima Nova"/>
                <a:cs typeface="Proxima Nova"/>
                <a:sym typeface="Proxima Nova"/>
              </a:rPr>
              <a:t>Deafness</a:t>
            </a:r>
            <a:endParaRPr sz="3200" dirty="0">
              <a:solidFill>
                <a:schemeClr val="dk1"/>
              </a:solidFill>
              <a:latin typeface="Bierstadt" panose="020B0004020202020204" pitchFamily="34" charset="0"/>
              <a:ea typeface="Proxima Nova"/>
              <a:cs typeface="Proxima Nova"/>
              <a:sym typeface="Proxima Nova"/>
            </a:endParaRPr>
          </a:p>
          <a:p>
            <a:pPr marL="0" lvl="0" indent="0" algn="l" rtl="0">
              <a:lnSpc>
                <a:spcPct val="90000"/>
              </a:lnSpc>
              <a:spcBef>
                <a:spcPts val="1000"/>
              </a:spcBef>
              <a:spcAft>
                <a:spcPts val="0"/>
              </a:spcAft>
              <a:buClr>
                <a:schemeClr val="lt1"/>
              </a:buClr>
              <a:buSzPts val="2800"/>
              <a:buNone/>
            </a:pPr>
            <a:r>
              <a:rPr lang="en-CA" sz="3200" dirty="0">
                <a:solidFill>
                  <a:schemeClr val="dk1"/>
                </a:solidFill>
                <a:latin typeface="Bierstadt" panose="020B0004020202020204" pitchFamily="34" charset="0"/>
                <a:ea typeface="Proxima Nova"/>
                <a:cs typeface="Proxima Nova"/>
                <a:sym typeface="Proxima Nova"/>
              </a:rPr>
              <a:t>Blindness</a:t>
            </a:r>
            <a:endParaRPr sz="3200" dirty="0">
              <a:solidFill>
                <a:schemeClr val="dk1"/>
              </a:solidFill>
              <a:latin typeface="Bierstadt" panose="020B0004020202020204" pitchFamily="34" charset="0"/>
              <a:ea typeface="Proxima Nova"/>
              <a:cs typeface="Proxima Nova"/>
              <a:sym typeface="Proxima Nova"/>
            </a:endParaRPr>
          </a:p>
          <a:p>
            <a:pPr marL="0" lvl="0" indent="0" algn="l" rtl="0">
              <a:lnSpc>
                <a:spcPct val="90000"/>
              </a:lnSpc>
              <a:spcBef>
                <a:spcPts val="1000"/>
              </a:spcBef>
              <a:spcAft>
                <a:spcPts val="0"/>
              </a:spcAft>
              <a:buClr>
                <a:schemeClr val="lt1"/>
              </a:buClr>
              <a:buSzPts val="2800"/>
              <a:buNone/>
            </a:pPr>
            <a:r>
              <a:rPr lang="en-CA" sz="3200" dirty="0">
                <a:solidFill>
                  <a:schemeClr val="dk1"/>
                </a:solidFill>
                <a:latin typeface="Bierstadt" panose="020B0004020202020204" pitchFamily="34" charset="0"/>
                <a:ea typeface="Proxima Nova"/>
                <a:cs typeface="Proxima Nova"/>
                <a:sym typeface="Proxima Nova"/>
              </a:rPr>
              <a:t>Mental illness</a:t>
            </a:r>
            <a:endParaRPr sz="3200" dirty="0">
              <a:solidFill>
                <a:schemeClr val="dk1"/>
              </a:solidFill>
              <a:latin typeface="Bierstadt" panose="020B0004020202020204" pitchFamily="34" charset="0"/>
              <a:ea typeface="Proxima Nova"/>
              <a:cs typeface="Proxima Nova"/>
              <a:sym typeface="Proxima Nova"/>
            </a:endParaRPr>
          </a:p>
          <a:p>
            <a:pPr marL="0" lvl="0" indent="0" algn="l" rtl="0">
              <a:lnSpc>
                <a:spcPct val="90000"/>
              </a:lnSpc>
              <a:spcBef>
                <a:spcPts val="1000"/>
              </a:spcBef>
              <a:spcAft>
                <a:spcPts val="0"/>
              </a:spcAft>
              <a:buClr>
                <a:schemeClr val="lt1"/>
              </a:buClr>
              <a:buSzPts val="2800"/>
              <a:buNone/>
            </a:pPr>
            <a:r>
              <a:rPr lang="en-CA" sz="3200" dirty="0">
                <a:solidFill>
                  <a:schemeClr val="dk1"/>
                </a:solidFill>
                <a:latin typeface="Bierstadt" panose="020B0004020202020204" pitchFamily="34" charset="0"/>
                <a:ea typeface="Proxima Nova"/>
                <a:cs typeface="Proxima Nova"/>
                <a:sym typeface="Proxima Nova"/>
              </a:rPr>
              <a:t>Speech impairment</a:t>
            </a:r>
            <a:endParaRPr sz="3200" dirty="0">
              <a:solidFill>
                <a:schemeClr val="dk1"/>
              </a:solidFill>
              <a:latin typeface="Bierstadt" panose="020B0004020202020204" pitchFamily="34" charset="0"/>
              <a:ea typeface="Proxima Nova"/>
              <a:cs typeface="Proxima Nova"/>
              <a:sym typeface="Proxima Nova"/>
            </a:endParaRPr>
          </a:p>
          <a:p>
            <a:pPr marL="228600" lvl="0" indent="-50800" algn="l" rtl="0">
              <a:lnSpc>
                <a:spcPct val="90000"/>
              </a:lnSpc>
              <a:spcBef>
                <a:spcPts val="1000"/>
              </a:spcBef>
              <a:spcAft>
                <a:spcPts val="0"/>
              </a:spcAft>
              <a:buClr>
                <a:schemeClr val="lt1"/>
              </a:buClr>
              <a:buSzPts val="2800"/>
              <a:buNone/>
            </a:pPr>
            <a:endParaRPr dirty="0">
              <a:solidFill>
                <a:schemeClr val="dk1"/>
              </a:solidFill>
              <a:latin typeface="Bierstadt" panose="020B0004020202020204" pitchFamily="34" charset="0"/>
              <a:ea typeface="Proxima Nova"/>
              <a:cs typeface="Proxima Nova"/>
              <a:sym typeface="Proxima Nova"/>
            </a:endParaRPr>
          </a:p>
        </p:txBody>
      </p:sp>
      <p:sp>
        <p:nvSpPr>
          <p:cNvPr id="122" name="Google Shape;122;p4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Google Shape;127;p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Garamond"/>
              <a:buNone/>
            </a:pPr>
            <a:r>
              <a:rPr lang="en-CA" sz="3200" dirty="0">
                <a:solidFill>
                  <a:schemeClr val="dk1"/>
                </a:solidFill>
                <a:latin typeface="Bierstadt" panose="020B0004020202020204" pitchFamily="34" charset="0"/>
                <a:ea typeface="Proxima Nova"/>
                <a:cs typeface="Proxima Nova"/>
                <a:sym typeface="Proxima Nova"/>
              </a:rPr>
              <a:t>What do </a:t>
            </a:r>
            <a:r>
              <a:rPr lang="en-CA" sz="3200" b="1" dirty="0">
                <a:solidFill>
                  <a:srgbClr val="FF5722"/>
                </a:solidFill>
                <a:latin typeface="Bierstadt" panose="020B0004020202020204" pitchFamily="34" charset="0"/>
                <a:ea typeface="Proxima Nova"/>
                <a:cs typeface="Proxima Nova"/>
                <a:sym typeface="Proxima Nova"/>
              </a:rPr>
              <a:t>disabilities</a:t>
            </a:r>
            <a:r>
              <a:rPr lang="en-CA" sz="3200" dirty="0">
                <a:solidFill>
                  <a:schemeClr val="dk1"/>
                </a:solidFill>
                <a:latin typeface="Bierstadt" panose="020B0004020202020204" pitchFamily="34" charset="0"/>
                <a:ea typeface="Proxima Nova"/>
                <a:cs typeface="Proxima Nova"/>
                <a:sym typeface="Proxima Nova"/>
              </a:rPr>
              <a:t> have in </a:t>
            </a:r>
            <a:r>
              <a:rPr lang="en-CA" sz="3200" b="1" dirty="0">
                <a:solidFill>
                  <a:srgbClr val="FF5722"/>
                </a:solidFill>
                <a:latin typeface="Bierstadt" panose="020B0004020202020204" pitchFamily="34" charset="0"/>
                <a:ea typeface="Proxima Nova"/>
                <a:cs typeface="Proxima Nova"/>
                <a:sym typeface="Proxima Nova"/>
              </a:rPr>
              <a:t>common</a:t>
            </a:r>
            <a:r>
              <a:rPr lang="en-CA" sz="3200" dirty="0">
                <a:solidFill>
                  <a:schemeClr val="dk1"/>
                </a:solidFill>
                <a:latin typeface="Bierstadt" panose="020B0004020202020204" pitchFamily="34" charset="0"/>
                <a:ea typeface="Proxima Nova"/>
                <a:cs typeface="Proxima Nova"/>
                <a:sym typeface="Proxima Nova"/>
              </a:rPr>
              <a:t> with each other?</a:t>
            </a:r>
            <a:endParaRPr sz="3200" dirty="0">
              <a:solidFill>
                <a:schemeClr val="dk1"/>
              </a:solidFill>
              <a:latin typeface="Bierstadt" panose="020B0004020202020204" pitchFamily="34" charset="0"/>
              <a:ea typeface="Proxima Nova"/>
              <a:cs typeface="Proxima Nova"/>
              <a:sym typeface="Proxima Nova"/>
            </a:endParaRPr>
          </a:p>
        </p:txBody>
      </p:sp>
      <p:sp>
        <p:nvSpPr>
          <p:cNvPr id="128" name="Google Shape;128;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6</a:t>
            </a:fld>
            <a:endParaRPr/>
          </a:p>
        </p:txBody>
      </p:sp>
      <p:sp>
        <p:nvSpPr>
          <p:cNvPr id="129" name="Google Shape;129;p8"/>
          <p:cNvSpPr txBox="1">
            <a:spLocks noGrp="1"/>
          </p:cNvSpPr>
          <p:nvPr>
            <p:ph type="body" idx="1"/>
          </p:nvPr>
        </p:nvSpPr>
        <p:spPr>
          <a:xfrm>
            <a:off x="1188450" y="1928575"/>
            <a:ext cx="9769800" cy="4792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r>
              <a:rPr lang="en-CA" dirty="0">
                <a:solidFill>
                  <a:schemeClr val="dk1"/>
                </a:solidFill>
                <a:latin typeface="Bierstadt" panose="020B0004020202020204" pitchFamily="34" charset="0"/>
                <a:ea typeface="Proxima Nova"/>
                <a:cs typeface="Proxima Nova"/>
                <a:sym typeface="Proxima Nova"/>
              </a:rPr>
              <a:t>Wasserman </a:t>
            </a:r>
            <a:r>
              <a:rPr lang="en-CA" i="1" dirty="0">
                <a:solidFill>
                  <a:schemeClr val="dk1"/>
                </a:solidFill>
                <a:latin typeface="Bierstadt" panose="020B0004020202020204" pitchFamily="34" charset="0"/>
                <a:ea typeface="Proxima Nova"/>
                <a:cs typeface="Proxima Nova"/>
                <a:sym typeface="Proxima Nova"/>
              </a:rPr>
              <a:t>et al</a:t>
            </a:r>
            <a:r>
              <a:rPr lang="en-CA" dirty="0">
                <a:solidFill>
                  <a:schemeClr val="dk1"/>
                </a:solidFill>
                <a:latin typeface="Bierstadt" panose="020B0004020202020204" pitchFamily="34" charset="0"/>
                <a:ea typeface="Proxima Nova"/>
                <a:cs typeface="Proxima Nova"/>
                <a:sym typeface="Proxima Nova"/>
              </a:rPr>
              <a:t> 2006: a disability is a </a:t>
            </a:r>
            <a:r>
              <a:rPr lang="en-CA" b="1" dirty="0">
                <a:solidFill>
                  <a:schemeClr val="dk1"/>
                </a:solidFill>
                <a:latin typeface="Bierstadt" panose="020B0004020202020204" pitchFamily="34" charset="0"/>
                <a:ea typeface="Proxima Nova"/>
                <a:cs typeface="Proxima Nova"/>
                <a:sym typeface="Proxima Nova"/>
              </a:rPr>
              <a:t>physical or mental impairment</a:t>
            </a:r>
            <a:r>
              <a:rPr lang="en-CA" i="1" dirty="0">
                <a:solidFill>
                  <a:schemeClr val="dk1"/>
                </a:solidFill>
                <a:latin typeface="Bierstadt" panose="020B0004020202020204" pitchFamily="34" charset="0"/>
                <a:ea typeface="Proxima Nova"/>
                <a:cs typeface="Proxima Nova"/>
                <a:sym typeface="Proxima Nova"/>
              </a:rPr>
              <a:t> </a:t>
            </a:r>
            <a:r>
              <a:rPr lang="en-CA" dirty="0">
                <a:solidFill>
                  <a:schemeClr val="dk1"/>
                </a:solidFill>
                <a:latin typeface="Bierstadt" panose="020B0004020202020204" pitchFamily="34" charset="0"/>
                <a:ea typeface="Proxima Nova"/>
                <a:cs typeface="Proxima Nova"/>
                <a:sym typeface="Proxima Nova"/>
              </a:rPr>
              <a:t>that is associated with a</a:t>
            </a:r>
            <a:r>
              <a:rPr lang="en-CA" i="1" dirty="0">
                <a:solidFill>
                  <a:schemeClr val="dk1"/>
                </a:solidFill>
                <a:latin typeface="Bierstadt" panose="020B0004020202020204" pitchFamily="34" charset="0"/>
                <a:ea typeface="Proxima Nova"/>
                <a:cs typeface="Proxima Nova"/>
                <a:sym typeface="Proxima Nova"/>
              </a:rPr>
              <a:t> </a:t>
            </a:r>
            <a:r>
              <a:rPr lang="en-CA" b="1" dirty="0">
                <a:solidFill>
                  <a:schemeClr val="dk1"/>
                </a:solidFill>
                <a:latin typeface="Bierstadt" panose="020B0004020202020204" pitchFamily="34" charset="0"/>
                <a:ea typeface="Proxima Nova"/>
                <a:cs typeface="Proxima Nova"/>
                <a:sym typeface="Proxima Nova"/>
              </a:rPr>
              <a:t>personal or social limitation</a:t>
            </a:r>
            <a:r>
              <a:rPr lang="en-CA" i="1" dirty="0">
                <a:solidFill>
                  <a:schemeClr val="dk1"/>
                </a:solidFill>
                <a:latin typeface="Bierstadt" panose="020B0004020202020204" pitchFamily="34" charset="0"/>
                <a:ea typeface="Proxima Nova"/>
                <a:cs typeface="Proxima Nova"/>
                <a:sym typeface="Proxima Nova"/>
              </a:rPr>
              <a:t> </a:t>
            </a:r>
            <a:r>
              <a:rPr lang="en-CA" dirty="0">
                <a:solidFill>
                  <a:schemeClr val="dk1"/>
                </a:solidFill>
                <a:latin typeface="Bierstadt" panose="020B0004020202020204" pitchFamily="34" charset="0"/>
                <a:ea typeface="Proxima Nova"/>
                <a:cs typeface="Proxima Nova"/>
                <a:sym typeface="Proxima Nova"/>
              </a:rPr>
              <a:t>on the activities one can perform. </a:t>
            </a:r>
            <a:endParaRPr dirty="0">
              <a:solidFill>
                <a:schemeClr val="dk1"/>
              </a:solidFill>
              <a:latin typeface="Bierstadt" panose="020B0004020202020204" pitchFamily="34" charset="0"/>
              <a:ea typeface="Proxima Nova"/>
              <a:cs typeface="Proxima Nova"/>
              <a:sym typeface="Proxima Nova"/>
            </a:endParaRPr>
          </a:p>
          <a:p>
            <a:pPr marL="228600" lvl="0" indent="-50800" algn="l" rtl="0">
              <a:lnSpc>
                <a:spcPct val="90000"/>
              </a:lnSpc>
              <a:spcBef>
                <a:spcPts val="1000"/>
              </a:spcBef>
              <a:spcAft>
                <a:spcPts val="0"/>
              </a:spcAft>
              <a:buClr>
                <a:schemeClr val="lt1"/>
              </a:buClr>
              <a:buSzPts val="2800"/>
              <a:buNone/>
            </a:pPr>
            <a:endParaRPr dirty="0">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dirty="0">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dirty="0">
              <a:latin typeface="Garamond"/>
              <a:ea typeface="Garamond"/>
              <a:cs typeface="Garamond"/>
              <a:sym typeface="Garamond"/>
            </a:endParaRPr>
          </a:p>
        </p:txBody>
      </p:sp>
      <p:sp>
        <p:nvSpPr>
          <p:cNvPr id="130" name="Google Shape;130;p8"/>
          <p:cNvSpPr/>
          <p:nvPr/>
        </p:nvSpPr>
        <p:spPr>
          <a:xfrm>
            <a:off x="1895160" y="3429000"/>
            <a:ext cx="3221501" cy="2194560"/>
          </a:xfrm>
          <a:prstGeom prst="roundRect">
            <a:avLst>
              <a:gd name="adj"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CA" sz="2800" b="0" i="0" u="none" strike="noStrike" cap="none" dirty="0">
                <a:solidFill>
                  <a:schemeClr val="lt1"/>
                </a:solidFill>
                <a:latin typeface="Bierstadt" panose="020B0004020202020204" pitchFamily="34" charset="0"/>
                <a:ea typeface="Proxima Nova"/>
                <a:cs typeface="Proxima Nova"/>
                <a:sym typeface="Proxima Nova"/>
              </a:rPr>
              <a:t>Physical or mental impairment</a:t>
            </a:r>
            <a:endParaRPr sz="2800" b="0" i="0" u="none" strike="noStrike" cap="none" dirty="0">
              <a:solidFill>
                <a:schemeClr val="lt1"/>
              </a:solidFill>
              <a:latin typeface="Bierstadt" panose="020B0004020202020204" pitchFamily="34" charset="0"/>
              <a:ea typeface="Proxima Nova"/>
              <a:cs typeface="Proxima Nova"/>
              <a:sym typeface="Proxima Nova"/>
            </a:endParaRPr>
          </a:p>
        </p:txBody>
      </p:sp>
      <p:sp>
        <p:nvSpPr>
          <p:cNvPr id="131" name="Google Shape;131;p8"/>
          <p:cNvSpPr/>
          <p:nvPr/>
        </p:nvSpPr>
        <p:spPr>
          <a:xfrm>
            <a:off x="6824650" y="3429000"/>
            <a:ext cx="3221400" cy="2181300"/>
          </a:xfrm>
          <a:prstGeom prst="roundRect">
            <a:avLst>
              <a:gd name="adj" fmla="val 16667"/>
            </a:avLst>
          </a:prstGeom>
          <a:solidFill>
            <a:schemeClr val="accent4">
              <a:lumMod val="75000"/>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CA" sz="2800" b="0" i="0" u="none" strike="noStrike" cap="none" dirty="0">
                <a:solidFill>
                  <a:schemeClr val="lt1"/>
                </a:solidFill>
                <a:latin typeface="Bierstadt" panose="020B0004020202020204" pitchFamily="34" charset="0"/>
                <a:ea typeface="Proxima Nova"/>
                <a:cs typeface="Proxima Nova"/>
                <a:sym typeface="Proxima Nova"/>
              </a:rPr>
              <a:t>Personal / social limitation</a:t>
            </a:r>
            <a:endParaRPr sz="1400" b="0" i="0" u="none" strike="noStrike" cap="none" dirty="0">
              <a:solidFill>
                <a:srgbClr val="000000"/>
              </a:solidFill>
              <a:latin typeface="Bierstadt" panose="020B0004020202020204" pitchFamily="34" charset="0"/>
              <a:ea typeface="Proxima Nova"/>
              <a:cs typeface="Proxima Nova"/>
              <a:sym typeface="Proxima Nova"/>
            </a:endParaRPr>
          </a:p>
        </p:txBody>
      </p:sp>
      <p:sp>
        <p:nvSpPr>
          <p:cNvPr id="132" name="Google Shape;132;p8"/>
          <p:cNvSpPr txBox="1"/>
          <p:nvPr/>
        </p:nvSpPr>
        <p:spPr>
          <a:xfrm>
            <a:off x="1895160" y="5856866"/>
            <a:ext cx="9173028" cy="172922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800"/>
              <a:buFont typeface="Arial"/>
              <a:buNone/>
            </a:pPr>
            <a:r>
              <a:rPr lang="en-CA" sz="2800" b="0" i="0" u="none" strike="noStrike" cap="none">
                <a:solidFill>
                  <a:schemeClr val="lt1"/>
                </a:solidFill>
                <a:latin typeface="Calibri"/>
                <a:ea typeface="Calibri"/>
                <a:cs typeface="Calibri"/>
                <a:sym typeface="Calibri"/>
              </a:rPr>
              <a:t>Question: why does disability involve both of these?</a:t>
            </a:r>
            <a:endParaRPr sz="1400" b="0" i="0" u="none" strike="noStrike" cap="none">
              <a:solidFill>
                <a:srgbClr val="000000"/>
              </a:solidFill>
              <a:latin typeface="Arial"/>
              <a:ea typeface="Arial"/>
              <a:cs typeface="Arial"/>
              <a:sym typeface="Arial"/>
            </a:endParaRPr>
          </a:p>
          <a:p>
            <a:pPr marL="228600" marR="0" lvl="0" indent="-5080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a:p>
            <a:pPr marL="228600" marR="0" lvl="0" indent="-5080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a:p>
            <a:pPr marL="228600" marR="0" lvl="0" indent="-5080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Garamond"/>
              <a:ea typeface="Garamond"/>
              <a:cs typeface="Garamond"/>
              <a:sym typeface="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sp>
        <p:nvSpPr>
          <p:cNvPr id="137" name="Google Shape;137;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7</a:t>
            </a:fld>
            <a:endParaRPr/>
          </a:p>
        </p:txBody>
      </p:sp>
      <p:sp>
        <p:nvSpPr>
          <p:cNvPr id="138" name="Google Shape;138;p9"/>
          <p:cNvSpPr txBox="1"/>
          <p:nvPr/>
        </p:nvSpPr>
        <p:spPr>
          <a:xfrm>
            <a:off x="942418" y="5412782"/>
            <a:ext cx="3980700" cy="11721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400"/>
              <a:buFont typeface="Arial"/>
              <a:buNone/>
            </a:pPr>
            <a:r>
              <a:rPr lang="en-CA" sz="2200" b="1" i="0" u="none" strike="noStrike" cap="none" dirty="0">
                <a:solidFill>
                  <a:srgbClr val="FF5722"/>
                </a:solidFill>
                <a:latin typeface="Bierstadt" panose="020B0004020202020204" pitchFamily="34" charset="0"/>
                <a:ea typeface="Proxima Nova"/>
                <a:cs typeface="Proxima Nova"/>
                <a:sym typeface="Proxima Nova"/>
              </a:rPr>
              <a:t>Biological</a:t>
            </a:r>
            <a:r>
              <a:rPr lang="en-CA" sz="2200" b="0" i="0" u="none" strike="noStrike" cap="none" dirty="0">
                <a:solidFill>
                  <a:srgbClr val="FF5722"/>
                </a:solidFill>
                <a:latin typeface="Bierstadt" panose="020B0004020202020204" pitchFamily="34" charset="0"/>
                <a:ea typeface="Proxima Nova"/>
                <a:cs typeface="Proxima Nova"/>
                <a:sym typeface="Proxima Nova"/>
              </a:rPr>
              <a:t> </a:t>
            </a:r>
            <a:r>
              <a:rPr lang="en-CA" sz="2200" b="0" i="0" u="none" strike="noStrike" cap="none" dirty="0">
                <a:solidFill>
                  <a:schemeClr val="dk1"/>
                </a:solidFill>
                <a:latin typeface="Bierstadt" panose="020B0004020202020204" pitchFamily="34" charset="0"/>
                <a:ea typeface="Proxima Nova"/>
                <a:cs typeface="Proxima Nova"/>
                <a:sym typeface="Proxima Nova"/>
              </a:rPr>
              <a:t>(based on a theory of human function)</a:t>
            </a:r>
            <a:endParaRPr sz="2200" b="0" i="0" u="none" strike="noStrike" cap="none" dirty="0">
              <a:solidFill>
                <a:schemeClr val="dk1"/>
              </a:solidFill>
              <a:latin typeface="Bierstadt" panose="020B0004020202020204" pitchFamily="34" charset="0"/>
              <a:ea typeface="Proxima Nova"/>
              <a:cs typeface="Proxima Nova"/>
              <a:sym typeface="Proxima Nova"/>
            </a:endParaRPr>
          </a:p>
          <a:p>
            <a:pPr marL="0" marR="0" lvl="0" indent="0" algn="ctr" rtl="0">
              <a:lnSpc>
                <a:spcPct val="90000"/>
              </a:lnSpc>
              <a:spcBef>
                <a:spcPts val="0"/>
              </a:spcBef>
              <a:spcAft>
                <a:spcPts val="0"/>
              </a:spcAft>
              <a:buClr>
                <a:schemeClr val="lt1"/>
              </a:buClr>
              <a:buSzPts val="2400"/>
              <a:buFont typeface="Arial"/>
              <a:buNone/>
            </a:pPr>
            <a:endParaRPr sz="2400" b="0" i="0" u="none" strike="noStrike" cap="none" dirty="0">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chemeClr val="lt1"/>
              </a:buClr>
              <a:buSzPts val="2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lt1"/>
              </a:buClr>
              <a:buSzPts val="2800"/>
              <a:buFont typeface="Arial"/>
              <a:buNone/>
            </a:pPr>
            <a:endParaRPr sz="2800" b="0" i="0" u="none" strike="noStrike" cap="none" dirty="0">
              <a:solidFill>
                <a:schemeClr val="lt1"/>
              </a:solidFill>
              <a:latin typeface="Calibri"/>
              <a:ea typeface="Calibri"/>
              <a:cs typeface="Calibri"/>
              <a:sym typeface="Calibri"/>
            </a:endParaRPr>
          </a:p>
          <a:p>
            <a:pPr marL="228600" marR="0" lvl="0" indent="-50800" algn="l" rtl="0">
              <a:lnSpc>
                <a:spcPct val="90000"/>
              </a:lnSpc>
              <a:spcBef>
                <a:spcPts val="1000"/>
              </a:spcBef>
              <a:spcAft>
                <a:spcPts val="0"/>
              </a:spcAft>
              <a:buClr>
                <a:schemeClr val="lt1"/>
              </a:buClr>
              <a:buSzPts val="2800"/>
              <a:buFont typeface="Arial"/>
              <a:buNone/>
            </a:pPr>
            <a:endParaRPr sz="2800" b="0" i="0" u="none" strike="noStrike" cap="none" dirty="0">
              <a:solidFill>
                <a:schemeClr val="lt1"/>
              </a:solidFill>
              <a:latin typeface="Garamond"/>
              <a:ea typeface="Garamond"/>
              <a:cs typeface="Garamond"/>
              <a:sym typeface="Garamond"/>
            </a:endParaRPr>
          </a:p>
        </p:txBody>
      </p:sp>
      <p:sp>
        <p:nvSpPr>
          <p:cNvPr id="139" name="Google Shape;139;p9"/>
          <p:cNvSpPr txBox="1"/>
          <p:nvPr/>
        </p:nvSpPr>
        <p:spPr>
          <a:xfrm>
            <a:off x="6383950" y="5412782"/>
            <a:ext cx="4181700" cy="8121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400"/>
              <a:buFont typeface="Arial"/>
              <a:buNone/>
            </a:pPr>
            <a:r>
              <a:rPr lang="en-CA" sz="2200" b="1" i="0" u="none" strike="noStrike" cap="none" dirty="0">
                <a:solidFill>
                  <a:srgbClr val="FF5722"/>
                </a:solidFill>
                <a:latin typeface="Bierstadt" panose="020B0004020202020204" pitchFamily="34" charset="0"/>
                <a:ea typeface="Proxima Nova"/>
                <a:cs typeface="Proxima Nova"/>
                <a:sym typeface="Proxima Nova"/>
              </a:rPr>
              <a:t>Statistical</a:t>
            </a:r>
            <a:r>
              <a:rPr lang="en-CA" sz="2200" b="0" i="0" u="none" strike="noStrike" cap="none" dirty="0">
                <a:solidFill>
                  <a:srgbClr val="1A1A1A"/>
                </a:solidFill>
                <a:latin typeface="Bierstadt" panose="020B0004020202020204" pitchFamily="34" charset="0"/>
                <a:ea typeface="Proxima Nova"/>
                <a:cs typeface="Proxima Nova"/>
                <a:sym typeface="Proxima Nova"/>
              </a:rPr>
              <a:t> (based on deviation from some defined average)</a:t>
            </a:r>
            <a:endParaRPr sz="2200" b="0" i="0" u="none" strike="noStrike" cap="none" dirty="0">
              <a:solidFill>
                <a:srgbClr val="1A1A1A"/>
              </a:solidFill>
              <a:latin typeface="Bierstadt" panose="020B0004020202020204" pitchFamily="34" charset="0"/>
              <a:ea typeface="Proxima Nova"/>
              <a:cs typeface="Proxima Nova"/>
              <a:sym typeface="Proxima Nova"/>
            </a:endParaRPr>
          </a:p>
          <a:p>
            <a:pPr marL="228600" marR="0" lvl="0" indent="-50800" algn="l" rtl="0">
              <a:lnSpc>
                <a:spcPct val="90000"/>
              </a:lnSpc>
              <a:spcBef>
                <a:spcPts val="1000"/>
              </a:spcBef>
              <a:spcAft>
                <a:spcPts val="0"/>
              </a:spcAft>
              <a:buClr>
                <a:schemeClr val="lt1"/>
              </a:buClr>
              <a:buSzPts val="2800"/>
              <a:buFont typeface="Arial"/>
              <a:buNone/>
            </a:pPr>
            <a:endParaRPr sz="2800" b="0" i="0" u="none" strike="noStrike" cap="none" dirty="0">
              <a:solidFill>
                <a:schemeClr val="lt1"/>
              </a:solidFill>
              <a:latin typeface="Calibri"/>
              <a:ea typeface="Calibri"/>
              <a:cs typeface="Calibri"/>
              <a:sym typeface="Calibri"/>
            </a:endParaRPr>
          </a:p>
          <a:p>
            <a:pPr marL="228600" marR="0" lvl="0" indent="-50800" algn="l" rtl="0">
              <a:lnSpc>
                <a:spcPct val="90000"/>
              </a:lnSpc>
              <a:spcBef>
                <a:spcPts val="1000"/>
              </a:spcBef>
              <a:spcAft>
                <a:spcPts val="0"/>
              </a:spcAft>
              <a:buClr>
                <a:schemeClr val="lt1"/>
              </a:buClr>
              <a:buSzPts val="2800"/>
              <a:buFont typeface="Arial"/>
              <a:buNone/>
            </a:pPr>
            <a:endParaRPr sz="2800" b="0" i="0" u="none" strike="noStrike" cap="none" dirty="0">
              <a:solidFill>
                <a:schemeClr val="lt1"/>
              </a:solidFill>
              <a:latin typeface="Garamond"/>
              <a:ea typeface="Garamond"/>
              <a:cs typeface="Garamond"/>
              <a:sym typeface="Garamond"/>
            </a:endParaRPr>
          </a:p>
        </p:txBody>
      </p:sp>
      <p:sp>
        <p:nvSpPr>
          <p:cNvPr id="142" name="Google Shape;142;p9"/>
          <p:cNvSpPr/>
          <p:nvPr/>
        </p:nvSpPr>
        <p:spPr>
          <a:xfrm>
            <a:off x="4049348" y="560257"/>
            <a:ext cx="3221400" cy="2194500"/>
          </a:xfrm>
          <a:prstGeom prst="roundRect">
            <a:avLst>
              <a:gd name="adj"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CA" sz="2800" b="0" i="0" u="none" strike="noStrike" cap="none" dirty="0">
                <a:solidFill>
                  <a:schemeClr val="lt1"/>
                </a:solidFill>
                <a:latin typeface="Bierstadt" panose="020B0004020202020204" pitchFamily="34" charset="0"/>
                <a:ea typeface="Proxima Nova"/>
                <a:cs typeface="Proxima Nova"/>
                <a:sym typeface="Proxima Nova"/>
              </a:rPr>
              <a:t>Physical or mental impairment</a:t>
            </a:r>
            <a:endParaRPr sz="2800" b="0" i="0" u="none" strike="noStrike" cap="none" dirty="0">
              <a:solidFill>
                <a:schemeClr val="lt1"/>
              </a:solidFill>
              <a:latin typeface="Bierstadt" panose="020B0004020202020204" pitchFamily="34" charset="0"/>
              <a:ea typeface="Proxima Nova"/>
              <a:cs typeface="Proxima Nova"/>
              <a:sym typeface="Proxima Nova"/>
            </a:endParaRPr>
          </a:p>
        </p:txBody>
      </p:sp>
      <p:pic>
        <p:nvPicPr>
          <p:cNvPr id="2" name="Google Shape;140;p9" descr="How to Make a Bell Curve in Excel: Example + Template">
            <a:extLst>
              <a:ext uri="{FF2B5EF4-FFF2-40B4-BE49-F238E27FC236}">
                <a16:creationId xmlns:a16="http://schemas.microsoft.com/office/drawing/2014/main" id="{E867C0C3-A58D-1430-4C2A-EE30AEDAF16F}"/>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514883" y="3319591"/>
            <a:ext cx="2863155" cy="1956117"/>
          </a:xfrm>
          <a:prstGeom prst="rect">
            <a:avLst/>
          </a:prstGeom>
          <a:noFill/>
          <a:ln>
            <a:noFill/>
          </a:ln>
          <a:effectLst>
            <a:outerShdw blurRad="57150" dist="19050" dir="5400000" algn="bl" rotWithShape="0">
              <a:srgbClr val="000000">
                <a:alpha val="60000"/>
              </a:srgbClr>
            </a:outerShdw>
          </a:effectLst>
        </p:spPr>
      </p:pic>
      <p:pic>
        <p:nvPicPr>
          <p:cNvPr id="3" name="Google Shape;141;p9" descr="A picture containing diagram&#10;&#10;Description automatically generated">
            <a:extLst>
              <a:ext uri="{FF2B5EF4-FFF2-40B4-BE49-F238E27FC236}">
                <a16:creationId xmlns:a16="http://schemas.microsoft.com/office/drawing/2014/main" id="{B590B7AE-7A60-4D29-3923-5F3A86AA19B1}"/>
              </a:ext>
            </a:extLst>
          </p:cNvPr>
          <p:cNvPicPr preferRelativeResize="0"/>
          <p:nvPr/>
        </p:nvPicPr>
        <p:blipFill rotWithShape="1">
          <a:blip r:embed="rId4">
            <a:alphaModFix/>
          </a:blip>
          <a:srcRect/>
          <a:stretch/>
        </p:blipFill>
        <p:spPr>
          <a:xfrm>
            <a:off x="6983006" y="3243668"/>
            <a:ext cx="2983676" cy="1989117"/>
          </a:xfrm>
          <a:prstGeom prst="rect">
            <a:avLst/>
          </a:prstGeom>
          <a:noFill/>
          <a:ln>
            <a:noFill/>
          </a:ln>
          <a:effectLst>
            <a:outerShdw blurRad="57150" dist="19050" dir="5400000" algn="bl" rotWithShape="0">
              <a:srgbClr val="000000">
                <a:alpha val="49803"/>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sp>
        <p:nvSpPr>
          <p:cNvPr id="147" name="Google Shape;147;gfc9ca16853_0_2"/>
          <p:cNvSpPr txBox="1">
            <a:spLocks noGrp="1"/>
          </p:cNvSpPr>
          <p:nvPr>
            <p:ph type="body" idx="1"/>
          </p:nvPr>
        </p:nvSpPr>
        <p:spPr>
          <a:xfrm>
            <a:off x="6067172" y="2950445"/>
            <a:ext cx="6343800" cy="1755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2800"/>
              <a:buNone/>
            </a:pPr>
            <a:r>
              <a:rPr lang="en-CA" sz="2800" dirty="0">
                <a:solidFill>
                  <a:schemeClr val="dk1"/>
                </a:solidFill>
                <a:latin typeface="Bierstadt" panose="020B0004020202020204" pitchFamily="34" charset="0"/>
                <a:ea typeface="Proxima Nova"/>
                <a:cs typeface="Proxima Nova"/>
                <a:sym typeface="Proxima Nova"/>
              </a:rPr>
              <a:t>A </a:t>
            </a:r>
            <a:r>
              <a:rPr lang="en-CA" sz="2800" b="1" dirty="0">
                <a:solidFill>
                  <a:srgbClr val="FF5722"/>
                </a:solidFill>
                <a:latin typeface="Bierstadt" panose="020B0004020202020204" pitchFamily="34" charset="0"/>
                <a:ea typeface="Proxima Nova"/>
                <a:cs typeface="Proxima Nova"/>
                <a:sym typeface="Proxima Nova"/>
              </a:rPr>
              <a:t>limitation</a:t>
            </a:r>
            <a:r>
              <a:rPr lang="en-CA" sz="2800" b="1" dirty="0">
                <a:solidFill>
                  <a:schemeClr val="dk1"/>
                </a:solidFill>
                <a:latin typeface="Bierstadt" panose="020B0004020202020204" pitchFamily="34" charset="0"/>
                <a:ea typeface="Proxima Nova"/>
                <a:cs typeface="Proxima Nova"/>
                <a:sym typeface="Proxima Nova"/>
              </a:rPr>
              <a:t> </a:t>
            </a:r>
            <a:r>
              <a:rPr lang="en-CA" sz="2800" dirty="0">
                <a:solidFill>
                  <a:schemeClr val="dk1"/>
                </a:solidFill>
                <a:latin typeface="Bierstadt" panose="020B0004020202020204" pitchFamily="34" charset="0"/>
                <a:ea typeface="Proxima Nova"/>
                <a:cs typeface="Proxima Nova"/>
                <a:sym typeface="Proxima Nova"/>
              </a:rPr>
              <a:t>is a limit on the set of activities that a person can perform:</a:t>
            </a:r>
            <a:endParaRPr sz="2800" dirty="0">
              <a:solidFill>
                <a:schemeClr val="dk1"/>
              </a:solidFill>
              <a:latin typeface="Bierstadt" panose="020B0004020202020204" pitchFamily="34" charset="0"/>
              <a:ea typeface="Proxima Nova"/>
              <a:cs typeface="Proxima Nova"/>
              <a:sym typeface="Proxima Nova"/>
            </a:endParaRPr>
          </a:p>
          <a:p>
            <a:pPr marL="0" lvl="0" indent="0" algn="l" rtl="0">
              <a:lnSpc>
                <a:spcPct val="100000"/>
              </a:lnSpc>
              <a:spcBef>
                <a:spcPts val="0"/>
              </a:spcBef>
              <a:spcAft>
                <a:spcPts val="0"/>
              </a:spcAft>
              <a:buClr>
                <a:schemeClr val="lt1"/>
              </a:buClr>
              <a:buSzPts val="2800"/>
              <a:buNone/>
            </a:pPr>
            <a:endParaRPr sz="2800" dirty="0">
              <a:solidFill>
                <a:schemeClr val="dk1"/>
              </a:solidFill>
              <a:latin typeface="Bierstadt" panose="020B0004020202020204" pitchFamily="34" charset="0"/>
              <a:ea typeface="Proxima Nova"/>
              <a:cs typeface="Proxima Nova"/>
              <a:sym typeface="Proxima Nova"/>
            </a:endParaRPr>
          </a:p>
          <a:p>
            <a:pPr marL="457200" lvl="0" indent="-406400" algn="l" rtl="0">
              <a:lnSpc>
                <a:spcPct val="100000"/>
              </a:lnSpc>
              <a:spcBef>
                <a:spcPts val="0"/>
              </a:spcBef>
              <a:spcAft>
                <a:spcPts val="0"/>
              </a:spcAft>
              <a:buClr>
                <a:schemeClr val="dk1"/>
              </a:buClr>
              <a:buSzPts val="2800"/>
              <a:buFont typeface="Proxima Nova"/>
              <a:buChar char="•"/>
            </a:pPr>
            <a:r>
              <a:rPr lang="en-CA" sz="2800" dirty="0">
                <a:solidFill>
                  <a:schemeClr val="dk1"/>
                </a:solidFill>
                <a:latin typeface="Bierstadt" panose="020B0004020202020204" pitchFamily="34" charset="0"/>
                <a:ea typeface="Proxima Nova"/>
                <a:cs typeface="Proxima Nova"/>
                <a:sym typeface="Proxima Nova"/>
              </a:rPr>
              <a:t>Basic movements</a:t>
            </a:r>
            <a:endParaRPr sz="2800" dirty="0">
              <a:solidFill>
                <a:schemeClr val="dk1"/>
              </a:solidFill>
              <a:latin typeface="Bierstadt" panose="020B0004020202020204" pitchFamily="34" charset="0"/>
              <a:ea typeface="Proxima Nova"/>
              <a:cs typeface="Proxima Nova"/>
              <a:sym typeface="Proxima Nova"/>
            </a:endParaRPr>
          </a:p>
          <a:p>
            <a:pPr marL="457200" lvl="0" indent="-406400" algn="l" rtl="0">
              <a:lnSpc>
                <a:spcPct val="100000"/>
              </a:lnSpc>
              <a:spcBef>
                <a:spcPts val="0"/>
              </a:spcBef>
              <a:spcAft>
                <a:spcPts val="0"/>
              </a:spcAft>
              <a:buClr>
                <a:schemeClr val="dk1"/>
              </a:buClr>
              <a:buSzPts val="2800"/>
              <a:buFont typeface="Proxima Nova"/>
              <a:buChar char="•"/>
            </a:pPr>
            <a:r>
              <a:rPr lang="en-CA" sz="2800" dirty="0">
                <a:solidFill>
                  <a:schemeClr val="dk1"/>
                </a:solidFill>
                <a:latin typeface="Bierstadt" panose="020B0004020202020204" pitchFamily="34" charset="0"/>
                <a:ea typeface="Proxima Nova"/>
                <a:cs typeface="Proxima Nova"/>
                <a:sym typeface="Proxima Nova"/>
              </a:rPr>
              <a:t>Complex actions</a:t>
            </a:r>
            <a:endParaRPr sz="2800" dirty="0">
              <a:solidFill>
                <a:schemeClr val="dk1"/>
              </a:solidFill>
              <a:latin typeface="Bierstadt" panose="020B0004020202020204" pitchFamily="34" charset="0"/>
              <a:ea typeface="Proxima Nova"/>
              <a:cs typeface="Proxima Nova"/>
              <a:sym typeface="Proxima Nova"/>
            </a:endParaRPr>
          </a:p>
          <a:p>
            <a:pPr marL="457200" lvl="0" indent="-406400" algn="l" rtl="0">
              <a:lnSpc>
                <a:spcPct val="100000"/>
              </a:lnSpc>
              <a:spcBef>
                <a:spcPts val="0"/>
              </a:spcBef>
              <a:spcAft>
                <a:spcPts val="0"/>
              </a:spcAft>
              <a:buClr>
                <a:schemeClr val="dk1"/>
              </a:buClr>
              <a:buSzPts val="2800"/>
              <a:buFont typeface="Proxima Nova"/>
              <a:buChar char="•"/>
            </a:pPr>
            <a:r>
              <a:rPr lang="en-CA" sz="2800" dirty="0">
                <a:solidFill>
                  <a:schemeClr val="dk1"/>
                </a:solidFill>
                <a:latin typeface="Bierstadt" panose="020B0004020202020204" pitchFamily="34" charset="0"/>
                <a:ea typeface="Proxima Nova"/>
                <a:cs typeface="Proxima Nova"/>
                <a:sym typeface="Proxima Nova"/>
              </a:rPr>
              <a:t>Social Activities</a:t>
            </a:r>
            <a:endParaRPr sz="2800" dirty="0">
              <a:solidFill>
                <a:schemeClr val="dk1"/>
              </a:solidFill>
              <a:latin typeface="Bierstadt" panose="020B0004020202020204" pitchFamily="34" charset="0"/>
              <a:ea typeface="Proxima Nova"/>
              <a:cs typeface="Proxima Nova"/>
              <a:sym typeface="Proxima Nova"/>
            </a:endParaRPr>
          </a:p>
          <a:p>
            <a:pPr marL="0" lvl="0" indent="0" algn="l" rtl="0">
              <a:lnSpc>
                <a:spcPct val="90000"/>
              </a:lnSpc>
              <a:spcBef>
                <a:spcPts val="0"/>
              </a:spcBef>
              <a:spcAft>
                <a:spcPts val="0"/>
              </a:spcAft>
              <a:buClr>
                <a:schemeClr val="lt1"/>
              </a:buClr>
              <a:buSzPts val="2800"/>
              <a:buNone/>
            </a:pPr>
            <a:endParaRPr dirty="0"/>
          </a:p>
          <a:p>
            <a:pPr marL="0" lvl="0" indent="0" algn="l" rtl="0">
              <a:lnSpc>
                <a:spcPct val="90000"/>
              </a:lnSpc>
              <a:spcBef>
                <a:spcPts val="0"/>
              </a:spcBef>
              <a:spcAft>
                <a:spcPts val="0"/>
              </a:spcAft>
              <a:buClr>
                <a:schemeClr val="lt1"/>
              </a:buClr>
              <a:buSzPts val="2800"/>
              <a:buNone/>
            </a:pPr>
            <a:endParaRPr dirty="0"/>
          </a:p>
          <a:p>
            <a:pPr marL="0" lvl="0" indent="0" algn="l" rtl="0">
              <a:lnSpc>
                <a:spcPct val="90000"/>
              </a:lnSpc>
              <a:spcBef>
                <a:spcPts val="1000"/>
              </a:spcBef>
              <a:spcAft>
                <a:spcPts val="0"/>
              </a:spcAft>
              <a:buClr>
                <a:schemeClr val="lt1"/>
              </a:buClr>
              <a:buSzPts val="2800"/>
              <a:buNone/>
            </a:pPr>
            <a:endParaRPr dirty="0">
              <a:latin typeface="Calibri"/>
              <a:ea typeface="Calibri"/>
              <a:cs typeface="Calibri"/>
              <a:sym typeface="Calibri"/>
            </a:endParaRPr>
          </a:p>
          <a:p>
            <a:pPr marL="228600" lvl="0" indent="-64135" algn="l" rtl="0">
              <a:lnSpc>
                <a:spcPct val="90000"/>
              </a:lnSpc>
              <a:spcBef>
                <a:spcPts val="1000"/>
              </a:spcBef>
              <a:spcAft>
                <a:spcPts val="0"/>
              </a:spcAft>
              <a:buClr>
                <a:schemeClr val="lt1"/>
              </a:buClr>
              <a:buSzPts val="2800"/>
              <a:buNone/>
            </a:pPr>
            <a:endParaRPr dirty="0">
              <a:latin typeface="Garamond"/>
              <a:ea typeface="Garamond"/>
              <a:cs typeface="Garamond"/>
              <a:sym typeface="Garamond"/>
            </a:endParaRPr>
          </a:p>
        </p:txBody>
      </p:sp>
      <p:sp>
        <p:nvSpPr>
          <p:cNvPr id="148" name="Google Shape;148;gfc9ca16853_0_2"/>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8</a:t>
            </a:fld>
            <a:endParaRPr/>
          </a:p>
        </p:txBody>
      </p:sp>
      <p:sp>
        <p:nvSpPr>
          <p:cNvPr id="150" name="Google Shape;150;gfc9ca16853_0_2"/>
          <p:cNvSpPr/>
          <p:nvPr/>
        </p:nvSpPr>
        <p:spPr>
          <a:xfrm>
            <a:off x="7329975" y="348900"/>
            <a:ext cx="3221400" cy="2181300"/>
          </a:xfrm>
          <a:prstGeom prst="roundRect">
            <a:avLst>
              <a:gd name="adj" fmla="val 16667"/>
            </a:avLst>
          </a:prstGeom>
          <a:solidFill>
            <a:schemeClr val="accent4">
              <a:lumMod val="75000"/>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CA" sz="2800" b="0" i="0" u="none" strike="noStrike" cap="none" dirty="0">
                <a:solidFill>
                  <a:schemeClr val="lt1"/>
                </a:solidFill>
                <a:latin typeface="Bierstadt" panose="020B0004020202020204" pitchFamily="34" charset="0"/>
                <a:ea typeface="Proxima Nova"/>
                <a:cs typeface="Proxima Nova"/>
                <a:sym typeface="Proxima Nova"/>
              </a:rPr>
              <a:t>Personal / social limitation</a:t>
            </a:r>
            <a:endParaRPr sz="1400" b="0" i="0" u="none" strike="noStrike" cap="none" dirty="0">
              <a:solidFill>
                <a:srgbClr val="000000"/>
              </a:solidFill>
              <a:latin typeface="Bierstadt" panose="020B0004020202020204" pitchFamily="34" charset="0"/>
              <a:ea typeface="Proxima Nova"/>
              <a:cs typeface="Proxima Nova"/>
              <a:sym typeface="Proxima Nova"/>
            </a:endParaRPr>
          </a:p>
        </p:txBody>
      </p:sp>
      <p:pic>
        <p:nvPicPr>
          <p:cNvPr id="2" name="Google Shape;149;gfc9ca16853_0_2" descr="A picture containing building, floor, walkway&#10;&#10;Description automatically generated">
            <a:extLst>
              <a:ext uri="{FF2B5EF4-FFF2-40B4-BE49-F238E27FC236}">
                <a16:creationId xmlns:a16="http://schemas.microsoft.com/office/drawing/2014/main" id="{6D3E509F-2348-36ED-9A9E-0B69F8A3807D}"/>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0"/>
            <a:ext cx="548640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46"/>
          <p:cNvSpPr txBox="1">
            <a:spLocks noGrp="1"/>
          </p:cNvSpPr>
          <p:nvPr>
            <p:ph type="body" idx="1"/>
          </p:nvPr>
        </p:nvSpPr>
        <p:spPr>
          <a:xfrm>
            <a:off x="932525" y="525300"/>
            <a:ext cx="10334400" cy="3137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027"/>
              <a:buNone/>
            </a:pPr>
            <a:r>
              <a:rPr lang="en-CA" sz="2800" dirty="0">
                <a:solidFill>
                  <a:schemeClr val="dk1"/>
                </a:solidFill>
                <a:latin typeface="Bierstadt" panose="020B0004020202020204" pitchFamily="34" charset="0"/>
                <a:ea typeface="Proxima Nova"/>
                <a:cs typeface="Proxima Nova"/>
                <a:sym typeface="Proxima Nova"/>
              </a:rPr>
              <a:t>Normally we think of the “</a:t>
            </a:r>
            <a:r>
              <a:rPr lang="en-CA" sz="2800" b="1" dirty="0">
                <a:solidFill>
                  <a:srgbClr val="FF5722"/>
                </a:solidFill>
                <a:latin typeface="Bierstadt" panose="020B0004020202020204" pitchFamily="34" charset="0"/>
                <a:ea typeface="Proxima Nova"/>
                <a:cs typeface="Proxima Nova"/>
                <a:sym typeface="Proxima Nova"/>
              </a:rPr>
              <a:t>cause</a:t>
            </a:r>
            <a:r>
              <a:rPr lang="en-CA" sz="2800" dirty="0">
                <a:solidFill>
                  <a:schemeClr val="dk1"/>
                </a:solidFill>
                <a:latin typeface="Bierstadt" panose="020B0004020202020204" pitchFamily="34" charset="0"/>
                <a:ea typeface="Proxima Nova"/>
                <a:cs typeface="Proxima Nova"/>
                <a:sym typeface="Proxima Nova"/>
              </a:rPr>
              <a:t>” of an event as another specific event that occurred before it. </a:t>
            </a:r>
            <a:endParaRPr sz="2800" dirty="0">
              <a:solidFill>
                <a:schemeClr val="dk1"/>
              </a:solidFill>
              <a:latin typeface="Bierstadt" panose="020B0004020202020204" pitchFamily="34" charset="0"/>
              <a:ea typeface="Proxima Nova"/>
              <a:cs typeface="Proxima Nova"/>
              <a:sym typeface="Proxima Nova"/>
            </a:endParaRPr>
          </a:p>
          <a:p>
            <a:pPr marL="0" lvl="0" indent="0" algn="l" rtl="0">
              <a:lnSpc>
                <a:spcPct val="90000"/>
              </a:lnSpc>
              <a:spcBef>
                <a:spcPts val="0"/>
              </a:spcBef>
              <a:spcAft>
                <a:spcPts val="0"/>
              </a:spcAft>
              <a:buClr>
                <a:schemeClr val="lt1"/>
              </a:buClr>
              <a:buSzPts val="3027"/>
              <a:buNone/>
            </a:pPr>
            <a:endParaRPr sz="2800" b="1" dirty="0">
              <a:solidFill>
                <a:schemeClr val="dk1"/>
              </a:solidFill>
              <a:latin typeface="Bierstadt" panose="020B0004020202020204" pitchFamily="34" charset="0"/>
              <a:ea typeface="Proxima Nova"/>
              <a:cs typeface="Proxima Nova"/>
              <a:sym typeface="Proxima Nova"/>
            </a:endParaRPr>
          </a:p>
          <a:p>
            <a:pPr marL="14414" lvl="0" indent="0" algn="l" rtl="0">
              <a:lnSpc>
                <a:spcPct val="90000"/>
              </a:lnSpc>
              <a:spcBef>
                <a:spcPts val="0"/>
              </a:spcBef>
              <a:spcAft>
                <a:spcPts val="0"/>
              </a:spcAft>
              <a:buSzPts val="2800"/>
              <a:buNone/>
            </a:pPr>
            <a:r>
              <a:rPr lang="en-CA" sz="2800" dirty="0">
                <a:solidFill>
                  <a:schemeClr val="dk1"/>
                </a:solidFill>
                <a:latin typeface="Bierstadt" panose="020B0004020202020204" pitchFamily="34" charset="0"/>
                <a:ea typeface="Proxima Nova"/>
                <a:cs typeface="Proxima Nova"/>
                <a:sym typeface="Proxima Nova"/>
              </a:rPr>
              <a:t>Other factors are simply “</a:t>
            </a:r>
            <a:r>
              <a:rPr lang="en-CA" sz="2800" b="1" dirty="0">
                <a:solidFill>
                  <a:srgbClr val="FF5722"/>
                </a:solidFill>
                <a:latin typeface="Bierstadt" panose="020B0004020202020204" pitchFamily="34" charset="0"/>
                <a:ea typeface="Proxima Nova"/>
                <a:cs typeface="Proxima Nova"/>
                <a:sym typeface="Proxima Nova"/>
              </a:rPr>
              <a:t>background conditions</a:t>
            </a:r>
            <a:r>
              <a:rPr lang="en-CA" sz="2800" dirty="0">
                <a:solidFill>
                  <a:schemeClr val="dk1"/>
                </a:solidFill>
                <a:latin typeface="Bierstadt" panose="020B0004020202020204" pitchFamily="34" charset="0"/>
                <a:ea typeface="Proxima Nova"/>
                <a:cs typeface="Proxima Nova"/>
                <a:sym typeface="Proxima Nova"/>
              </a:rPr>
              <a:t>” - required for the event to happen, but not part of the “cause”</a:t>
            </a:r>
            <a:endParaRPr sz="2800" dirty="0">
              <a:solidFill>
                <a:schemeClr val="dk1"/>
              </a:solidFill>
              <a:latin typeface="Bierstadt" panose="020B0004020202020204" pitchFamily="34" charset="0"/>
              <a:ea typeface="Proxima Nova"/>
              <a:cs typeface="Proxima Nova"/>
              <a:sym typeface="Proxima Nova"/>
            </a:endParaRPr>
          </a:p>
          <a:p>
            <a:pPr marL="228600" lvl="0" indent="-50800" algn="l" rtl="0">
              <a:lnSpc>
                <a:spcPct val="90000"/>
              </a:lnSpc>
              <a:spcBef>
                <a:spcPts val="1000"/>
              </a:spcBef>
              <a:spcAft>
                <a:spcPts val="0"/>
              </a:spcAft>
              <a:buClr>
                <a:schemeClr val="lt1"/>
              </a:buClr>
              <a:buSzPts val="3027"/>
              <a:buNone/>
            </a:pPr>
            <a:endParaRPr dirty="0">
              <a:solidFill>
                <a:schemeClr val="dk1"/>
              </a:solidFill>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3027"/>
              <a:buNone/>
            </a:pPr>
            <a:endParaRPr dirty="0">
              <a:latin typeface="Garamond"/>
              <a:ea typeface="Garamond"/>
              <a:cs typeface="Garamond"/>
              <a:sym typeface="Garamond"/>
            </a:endParaRPr>
          </a:p>
        </p:txBody>
      </p:sp>
      <p:sp>
        <p:nvSpPr>
          <p:cNvPr id="156" name="Google Shape;156;p46"/>
          <p:cNvSpPr txBox="1">
            <a:spLocks noGrp="1"/>
          </p:cNvSpPr>
          <p:nvPr>
            <p:ph type="sldNum" idx="12"/>
          </p:nvPr>
        </p:nvSpPr>
        <p:spPr>
          <a:xfrm>
            <a:off x="8975050" y="6312177"/>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9</a:t>
            </a:fld>
            <a:endParaRPr/>
          </a:p>
        </p:txBody>
      </p:sp>
      <p:grpSp>
        <p:nvGrpSpPr>
          <p:cNvPr id="157" name="Google Shape;157;p46"/>
          <p:cNvGrpSpPr/>
          <p:nvPr/>
        </p:nvGrpSpPr>
        <p:grpSpPr>
          <a:xfrm>
            <a:off x="3031877" y="2840807"/>
            <a:ext cx="6135709" cy="3550541"/>
            <a:chOff x="2760952" y="2840807"/>
            <a:chExt cx="6135709" cy="3550541"/>
          </a:xfrm>
        </p:grpSpPr>
        <p:sp>
          <p:nvSpPr>
            <p:cNvPr id="158" name="Google Shape;158;p46"/>
            <p:cNvSpPr/>
            <p:nvPr/>
          </p:nvSpPr>
          <p:spPr>
            <a:xfrm>
              <a:off x="6388661" y="2840807"/>
              <a:ext cx="2508000" cy="1698000"/>
            </a:xfrm>
            <a:prstGeom prst="roundRect">
              <a:avLst>
                <a:gd name="adj" fmla="val 16667"/>
              </a:avLst>
            </a:prstGeom>
            <a:solidFill>
              <a:schemeClr val="accent4">
                <a:lumMod val="75000"/>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en-CA" sz="2400" b="0" i="0" u="none" strike="noStrike" cap="none" dirty="0">
                  <a:solidFill>
                    <a:schemeClr val="lt1"/>
                  </a:solidFill>
                  <a:latin typeface="Bierstadt" panose="020B0004020202020204" pitchFamily="34" charset="0"/>
                  <a:ea typeface="Proxima Nova"/>
                  <a:cs typeface="Proxima Nova"/>
                  <a:sym typeface="Proxima Nova"/>
                </a:rPr>
                <a:t>The forest fire </a:t>
              </a:r>
              <a:endParaRPr sz="2400" b="0" i="0" u="none" strike="noStrike" cap="none" dirty="0">
                <a:solidFill>
                  <a:schemeClr val="lt1"/>
                </a:solidFill>
                <a:latin typeface="Bierstadt" panose="020B0004020202020204" pitchFamily="34" charset="0"/>
                <a:ea typeface="Proxima Nova"/>
                <a:cs typeface="Proxima Nova"/>
                <a:sym typeface="Proxima Nova"/>
              </a:endParaRPr>
            </a:p>
          </p:txBody>
        </p:sp>
        <p:sp>
          <p:nvSpPr>
            <p:cNvPr id="159" name="Google Shape;159;p46"/>
            <p:cNvSpPr/>
            <p:nvPr/>
          </p:nvSpPr>
          <p:spPr>
            <a:xfrm>
              <a:off x="2760952" y="2916999"/>
              <a:ext cx="2508000" cy="1659000"/>
            </a:xfrm>
            <a:prstGeom prst="roundRect">
              <a:avLst>
                <a:gd name="adj" fmla="val 16667"/>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endParaRPr sz="2400" b="0" i="0" u="none" strike="noStrike" cap="none"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en-CA" sz="2400" b="0" i="0" u="none" strike="noStrike" cap="none" dirty="0">
                  <a:solidFill>
                    <a:schemeClr val="lt1"/>
                  </a:solidFill>
                  <a:latin typeface="Bierstadt" panose="020B0004020202020204" pitchFamily="34" charset="0"/>
                  <a:ea typeface="Proxima Nova"/>
                  <a:cs typeface="Proxima Nova"/>
                  <a:sym typeface="Proxima Nova"/>
                </a:rPr>
                <a:t>Lightning storm</a:t>
              </a:r>
              <a:endParaRPr sz="2400" b="0" i="0" u="none" strike="noStrike" cap="none" dirty="0">
                <a:solidFill>
                  <a:schemeClr val="lt1"/>
                </a:solidFill>
                <a:latin typeface="Bierstadt" panose="020B0004020202020204" pitchFamily="34" charset="0"/>
                <a:ea typeface="Proxima Nova"/>
                <a:cs typeface="Proxima Nova"/>
                <a:sym typeface="Proxima Nova"/>
              </a:endParaRPr>
            </a:p>
          </p:txBody>
        </p:sp>
        <p:sp>
          <p:nvSpPr>
            <p:cNvPr id="161" name="Google Shape;161;p46"/>
            <p:cNvSpPr/>
            <p:nvPr/>
          </p:nvSpPr>
          <p:spPr>
            <a:xfrm>
              <a:off x="2760952" y="4732348"/>
              <a:ext cx="2508000" cy="1659000"/>
            </a:xfrm>
            <a:prstGeom prst="roundRect">
              <a:avLst>
                <a:gd name="adj" fmla="val 16667"/>
              </a:avLst>
            </a:prstGeom>
            <a:solidFill>
              <a:schemeClr val="accent6">
                <a:lumMod val="75000"/>
              </a:schemeClr>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400" b="0" i="0" u="none" strike="noStrike" cap="none"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en-CA" sz="1800" b="0" i="0" u="none" strike="noStrike" cap="none" dirty="0">
                  <a:solidFill>
                    <a:schemeClr val="tx1"/>
                  </a:solidFill>
                  <a:latin typeface="Bierstadt" panose="020B0004020202020204" pitchFamily="34" charset="0"/>
                  <a:ea typeface="Proxima Nova"/>
                  <a:cs typeface="Proxima Nova"/>
                  <a:sym typeface="Proxima Nova"/>
                </a:rPr>
                <a:t>Availability of oxygen for the fire</a:t>
              </a:r>
              <a:endParaRPr sz="1800" b="0" i="0" u="none" strike="noStrike" cap="none" dirty="0">
                <a:solidFill>
                  <a:schemeClr val="tx1"/>
                </a:solidFill>
                <a:latin typeface="Bierstadt" panose="020B0004020202020204" pitchFamily="34" charset="0"/>
                <a:ea typeface="Proxima Nova"/>
                <a:cs typeface="Proxima Nova"/>
                <a:sym typeface="Proxima Nova"/>
              </a:endParaRPr>
            </a:p>
          </p:txBody>
        </p:sp>
        <p:sp>
          <p:nvSpPr>
            <p:cNvPr id="164" name="Google Shape;164;p46"/>
            <p:cNvSpPr/>
            <p:nvPr/>
          </p:nvSpPr>
          <p:spPr>
            <a:xfrm>
              <a:off x="5354925" y="3550001"/>
              <a:ext cx="957300" cy="543600"/>
            </a:xfrm>
            <a:prstGeom prst="rightArrow">
              <a:avLst>
                <a:gd name="adj1" fmla="val 50000"/>
                <a:gd name="adj2"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Bierstadt" panose="020B0004020202020204" pitchFamily="34" charset="0"/>
                <a:ea typeface="Proxima Nova"/>
                <a:cs typeface="Proxima Nova"/>
                <a:sym typeface="Proxima Nova"/>
              </a:endParaRPr>
            </a:p>
          </p:txBody>
        </p:sp>
        <p:sp>
          <p:nvSpPr>
            <p:cNvPr id="165" name="Google Shape;165;p46"/>
            <p:cNvSpPr txBox="1"/>
            <p:nvPr/>
          </p:nvSpPr>
          <p:spPr>
            <a:xfrm>
              <a:off x="5336701" y="3675550"/>
              <a:ext cx="892200" cy="292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300" i="0" u="none" strike="noStrike" cap="none" dirty="0">
                  <a:solidFill>
                    <a:schemeClr val="dk1"/>
                  </a:solidFill>
                  <a:latin typeface="Bierstadt" panose="020B0004020202020204" pitchFamily="34" charset="0"/>
                  <a:ea typeface="Proxima Nova"/>
                  <a:cs typeface="Proxima Nova"/>
                  <a:sym typeface="Proxima Nova"/>
                </a:rPr>
                <a:t>causes</a:t>
              </a:r>
              <a:endParaRPr sz="1300" i="0" u="none" strike="noStrike" cap="none" dirty="0">
                <a:solidFill>
                  <a:schemeClr val="dk1"/>
                </a:solidFill>
                <a:latin typeface="Bierstadt" panose="020B0004020202020204" pitchFamily="34" charset="0"/>
                <a:ea typeface="Proxima Nova"/>
                <a:cs typeface="Proxima Nova"/>
                <a:sym typeface="Proxima Nova"/>
              </a:endParaRPr>
            </a:p>
          </p:txBody>
        </p:sp>
      </p:grpSp>
      <p:pic>
        <p:nvPicPr>
          <p:cNvPr id="2" name="Google Shape;162;p46" descr="A picture containing outdoor object, night sky&#10;&#10;Description automatically generated">
            <a:extLst>
              <a:ext uri="{FF2B5EF4-FFF2-40B4-BE49-F238E27FC236}">
                <a16:creationId xmlns:a16="http://schemas.microsoft.com/office/drawing/2014/main" id="{39F34384-C975-A172-32DD-05BD9C362350}"/>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3513362" y="3091624"/>
            <a:ext cx="1420728" cy="947145"/>
          </a:xfrm>
          <a:prstGeom prst="rect">
            <a:avLst/>
          </a:prstGeom>
          <a:noFill/>
          <a:ln>
            <a:noFill/>
          </a:ln>
        </p:spPr>
      </p:pic>
      <p:pic>
        <p:nvPicPr>
          <p:cNvPr id="3" name="Google Shape;160;p46" descr="A picture containing grass, tree, outdoor, spring&#10;&#10;Description automatically generated">
            <a:extLst>
              <a:ext uri="{FF2B5EF4-FFF2-40B4-BE49-F238E27FC236}">
                <a16:creationId xmlns:a16="http://schemas.microsoft.com/office/drawing/2014/main" id="{B7F8FC0D-EE94-BE73-6CDB-CEF26E3E685C}"/>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7134718" y="3042005"/>
            <a:ext cx="1557735" cy="1014955"/>
          </a:xfrm>
          <a:prstGeom prst="rect">
            <a:avLst/>
          </a:prstGeom>
          <a:noFill/>
          <a:ln>
            <a:noFill/>
          </a:ln>
        </p:spPr>
      </p:pic>
      <p:pic>
        <p:nvPicPr>
          <p:cNvPr id="4" name="Google Shape;163;p46" descr="A picture containing text&#10;&#10;Description automatically generated">
            <a:extLst>
              <a:ext uri="{FF2B5EF4-FFF2-40B4-BE49-F238E27FC236}">
                <a16:creationId xmlns:a16="http://schemas.microsoft.com/office/drawing/2014/main" id="{9A98A0D8-EBF1-F4F4-3872-8E7307367E18}"/>
              </a:ext>
            </a:extLst>
          </p:cNvPr>
          <p:cNvPicPr preferRelativeResize="0"/>
          <p:nvPr/>
        </p:nvPicPr>
        <p:blipFill rotWithShape="1">
          <a:blip r:embed="rId5" cstate="print">
            <a:alphaModFix/>
            <a:extLst>
              <a:ext uri="{28A0092B-C50C-407E-A947-70E740481C1C}">
                <a14:useLocalDpi xmlns:a14="http://schemas.microsoft.com/office/drawing/2010/main"/>
              </a:ext>
            </a:extLst>
          </a:blip>
          <a:srcRect r="-1079"/>
          <a:stretch/>
        </p:blipFill>
        <p:spPr>
          <a:xfrm>
            <a:off x="3727124" y="4843449"/>
            <a:ext cx="1117500" cy="8234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2479</Words>
  <Application>Microsoft Office PowerPoint</Application>
  <PresentationFormat>Widescreen</PresentationFormat>
  <Paragraphs>272</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Bierstadt</vt:lpstr>
      <vt:lpstr>Plus Jakarta Sans</vt:lpstr>
      <vt:lpstr>Garamond</vt:lpstr>
      <vt:lpstr>Arial</vt:lpstr>
      <vt:lpstr>Proxima Nova</vt:lpstr>
      <vt:lpstr>Calibri</vt:lpstr>
      <vt:lpstr>Open Sans</vt:lpstr>
      <vt:lpstr>Simple Light</vt:lpstr>
      <vt:lpstr>PowerPoint Presentation</vt:lpstr>
      <vt:lpstr>PowerPoint Presentation</vt:lpstr>
      <vt:lpstr>Case Study: Night mode </vt:lpstr>
      <vt:lpstr>PowerPoint Presentation</vt:lpstr>
      <vt:lpstr>PowerPoint Presentation</vt:lpstr>
      <vt:lpstr>What do disabilities have in common with each other?</vt:lpstr>
      <vt:lpstr>PowerPoint Presentation</vt:lpstr>
      <vt:lpstr>PowerPoint Presentation</vt:lpstr>
      <vt:lpstr>PowerPoint Presentation</vt:lpstr>
      <vt:lpstr>Poll 1   Event: Billiard ball #1 hits billiard ball #2, and billiard ball #2 starts moving.  What do you think is best described as the “cause” of billiard ball #2 starting to move?  1) Billiard ball #1 hitting billiard ball #2  2) The lack of glue on the table  Insert Link to Poll (mentimeter, google forms, etc)  </vt:lpstr>
      <vt:lpstr>Poll 2   Event: The forest fire.  What do you think is best described as the “cause” and what is the “background condition”?  What is the cause? 1) The routine thunderstorm 2) The exceptionally dry summer  Insert Link to Poll (mentimeter, google forms, etc)     </vt:lpstr>
      <vt:lpstr>The Medical Model of disability</vt:lpstr>
      <vt:lpstr>The Social Model of disability</vt:lpstr>
      <vt:lpstr>PowerPoint Presentation</vt:lpstr>
      <vt:lpstr>PowerPoint Presentation</vt:lpstr>
      <vt:lpstr>PowerPoint Presentation</vt:lpstr>
      <vt:lpstr>PowerPoint Presentation</vt:lpstr>
      <vt:lpstr>PowerPoint Presentation</vt:lpstr>
      <vt:lpstr>Comparing the Medical Model and Social Model</vt:lpstr>
      <vt:lpstr>Summary</vt:lpstr>
      <vt:lpstr>PowerPoint Presentation</vt:lpstr>
      <vt:lpstr>Back to Software Design</vt:lpstr>
      <vt:lpstr>Software and the Medical Model</vt:lpstr>
      <vt:lpstr>Software and the Medical Model</vt:lpstr>
      <vt:lpstr>Software and the Social Model</vt:lpstr>
      <vt:lpstr>Links to Companies</vt:lpstr>
      <vt:lpstr>Designing for Accessibility</vt:lpstr>
      <vt:lpstr>Principles of Universal Design</vt:lpstr>
      <vt:lpstr>Acknowledgements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Coyne</dc:creator>
  <cp:lastModifiedBy>Steven Coyne</cp:lastModifiedBy>
  <cp:revision>6</cp:revision>
  <dcterms:created xsi:type="dcterms:W3CDTF">2018-09-05T21:41:19Z</dcterms:created>
  <dcterms:modified xsi:type="dcterms:W3CDTF">2024-03-17T23:40:20Z</dcterms:modified>
</cp:coreProperties>
</file>